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Lst>
  <p:sldSz cx="7556500" cy="10693400"/>
  <p:notesSz cx="6888163" cy="10018713"/>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A9B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20" autoAdjust="0"/>
  </p:normalViewPr>
  <p:slideViewPr>
    <p:cSldViewPr>
      <p:cViewPr varScale="1">
        <p:scale>
          <a:sx n="68" d="100"/>
          <a:sy n="68" d="100"/>
        </p:scale>
        <p:origin x="3102" y="66"/>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11/18/2024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11/18/2024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11/18/2024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11/18/2024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11/18/2024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8142" y="427736"/>
            <a:ext cx="6806565" cy="171094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78142" y="2459482"/>
            <a:ext cx="6806565"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11/18/2024</a:t>
            </a:fld>
            <a:endParaRPr lang="en-US"/>
          </a:p>
        </p:txBody>
      </p:sp>
      <p:sp>
        <p:nvSpPr>
          <p:cNvPr id="6" name="Holder 6"/>
          <p:cNvSpPr>
            <a:spLocks noGrp="1"/>
          </p:cNvSpPr>
          <p:nvPr>
            <p:ph type="sldNum" sz="quarter" idx="7"/>
          </p:nvPr>
        </p:nvSpPr>
        <p:spPr>
          <a:xfrm>
            <a:off x="5445252" y="9944862"/>
            <a:ext cx="1739455"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hyperlink" Target="http://www.mfr-fontanil.fr/" TargetMode="External"/><Relationship Id="rId4" Type="http://schemas.openxmlformats.org/officeDocument/2006/relationships/hyperlink" Target="mailto:mfr.fontanil@mfr.asso.fr"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s://www.francecompetences.fr/recherche/rncp/38636/"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9BFA02B6-32CF-42C6-8E35-8A85EE929AB8}"/>
              </a:ext>
            </a:extLst>
          </p:cNvPr>
          <p:cNvPicPr>
            <a:picLocks noChangeAspect="1"/>
          </p:cNvPicPr>
          <p:nvPr/>
        </p:nvPicPr>
        <p:blipFill>
          <a:blip r:embed="rId2"/>
          <a:stretch>
            <a:fillRect/>
          </a:stretch>
        </p:blipFill>
        <p:spPr>
          <a:xfrm>
            <a:off x="179101" y="879677"/>
            <a:ext cx="7325195" cy="3313963"/>
          </a:xfrm>
          <a:prstGeom prst="rect">
            <a:avLst/>
          </a:prstGeom>
        </p:spPr>
      </p:pic>
      <p:sp>
        <p:nvSpPr>
          <p:cNvPr id="24" name="object 9">
            <a:extLst>
              <a:ext uri="{FF2B5EF4-FFF2-40B4-BE49-F238E27FC236}">
                <a16:creationId xmlns:a16="http://schemas.microsoft.com/office/drawing/2014/main" id="{1E56557E-CB9D-4C63-BE75-0B2256E155F0}"/>
              </a:ext>
            </a:extLst>
          </p:cNvPr>
          <p:cNvSpPr txBox="1">
            <a:spLocks noChangeArrowheads="1"/>
          </p:cNvSpPr>
          <p:nvPr/>
        </p:nvSpPr>
        <p:spPr bwMode="auto">
          <a:xfrm>
            <a:off x="342827" y="5108330"/>
            <a:ext cx="6943725" cy="599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2700" rIns="0" bIns="0" numCol="1" anchor="t" anchorCtr="0" compatLnSpc="1">
            <a:prstTxWarp prst="textNoShape">
              <a:avLst/>
            </a:prstTxWarp>
          </a:bodyPr>
          <a:lstStyle/>
          <a:p>
            <a:pPr marL="12700" marR="5080">
              <a:lnSpc>
                <a:spcPct val="111100"/>
              </a:lnSpc>
              <a:spcBef>
                <a:spcPts val="100"/>
              </a:spcBef>
            </a:pPr>
            <a:r>
              <a:rPr lang="fr-FR" sz="1200" dirty="0">
                <a:solidFill>
                  <a:schemeClr val="tx1"/>
                </a:solidFill>
                <a:latin typeface="BentonSans Light"/>
                <a:cs typeface="Times New Roman" panose="02020603050405020304" pitchFamily="18" charset="0"/>
              </a:rPr>
              <a:t>Le titulaire de la mention complémentaire « Vente-conseil en boucherie » exerce son activité au sein d’un</a:t>
            </a:r>
          </a:p>
          <a:p>
            <a:pPr marL="12700" marR="5080">
              <a:lnSpc>
                <a:spcPct val="111100"/>
              </a:lnSpc>
              <a:spcBef>
                <a:spcPts val="100"/>
              </a:spcBef>
            </a:pPr>
            <a:r>
              <a:rPr lang="fr-FR" sz="1200" dirty="0">
                <a:solidFill>
                  <a:schemeClr val="tx1"/>
                </a:solidFill>
                <a:latin typeface="BentonSans Light"/>
                <a:cs typeface="Times New Roman" panose="02020603050405020304" pitchFamily="18" charset="0"/>
              </a:rPr>
              <a:t>espace de vente dans le secteur de la boucherie. Il ou elle s’inscrit dans une démarche commerciale active dans le respect des règles d’hygiène et de sécurité sanitaire des denrées et préparations alimentaires.</a:t>
            </a:r>
          </a:p>
          <a:p>
            <a:pPr marL="0" marR="0" lvl="0" indent="0" algn="just" defTabSz="914400" rtl="0" eaLnBrk="0" fontAlgn="base" latinLnBrk="0" hangingPunct="0">
              <a:lnSpc>
                <a:spcPct val="100000"/>
              </a:lnSpc>
              <a:spcBef>
                <a:spcPct val="0"/>
              </a:spcBef>
              <a:spcAft>
                <a:spcPct val="0"/>
              </a:spcAft>
              <a:buClrTx/>
              <a:buSzTx/>
              <a:buFontTx/>
              <a:buNone/>
              <a:tabLst/>
            </a:pPr>
            <a:endParaRPr lang="fr-FR" altLang="fr-FR" sz="1200" dirty="0">
              <a:solidFill>
                <a:schemeClr val="tx1"/>
              </a:solidFill>
              <a:latin typeface="BentonSans Light"/>
              <a:cs typeface="Times New Roman" panose="02020603050405020304" pitchFamily="18" charset="0"/>
            </a:endParaRPr>
          </a:p>
        </p:txBody>
      </p:sp>
      <p:sp>
        <p:nvSpPr>
          <p:cNvPr id="26" name="object 10">
            <a:extLst>
              <a:ext uri="{FF2B5EF4-FFF2-40B4-BE49-F238E27FC236}">
                <a16:creationId xmlns:a16="http://schemas.microsoft.com/office/drawing/2014/main" id="{9BE0F93B-FCAF-4BDE-83C4-7B13468DFF9B}"/>
              </a:ext>
            </a:extLst>
          </p:cNvPr>
          <p:cNvSpPr txBox="1">
            <a:spLocks noChangeArrowheads="1"/>
          </p:cNvSpPr>
          <p:nvPr/>
        </p:nvSpPr>
        <p:spPr bwMode="auto">
          <a:xfrm>
            <a:off x="3829866" y="6308153"/>
            <a:ext cx="3502024" cy="1320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27940" rIns="0" bIns="0" numCol="1" anchor="t" anchorCtr="0" compatLnSpc="1">
            <a:prstTxWarp prst="textNoShape">
              <a:avLst/>
            </a:prstTxWarp>
            <a:spAutoFit/>
          </a:bodyPr>
          <a:lstStyle>
            <a:lvl1pPr algn="l" rtl="0" eaLnBrk="0" fontAlgn="base" hangingPunct="0">
              <a:spcBef>
                <a:spcPct val="0"/>
              </a:spcBef>
              <a:spcAft>
                <a:spcPct val="0"/>
              </a:spcAft>
              <a:tabLst>
                <a:tab pos="69850" algn="l"/>
                <a:tab pos="457200" algn="l"/>
              </a:tabLst>
              <a:defRPr>
                <a:solidFill>
                  <a:schemeClr val="tx1"/>
                </a:solidFill>
                <a:latin typeface="Arial" panose="020B0604020202020204" pitchFamily="34" charset="0"/>
              </a:defRPr>
            </a:lvl1pPr>
            <a:lvl2pPr marL="457200" algn="l" rtl="0" eaLnBrk="0" fontAlgn="base" hangingPunct="0">
              <a:spcBef>
                <a:spcPct val="0"/>
              </a:spcBef>
              <a:spcAft>
                <a:spcPct val="0"/>
              </a:spcAft>
              <a:tabLst>
                <a:tab pos="69850" algn="l"/>
                <a:tab pos="457200" algn="l"/>
              </a:tabLst>
              <a:defRPr>
                <a:solidFill>
                  <a:schemeClr val="tx1"/>
                </a:solidFill>
                <a:latin typeface="Arial" panose="020B0604020202020204" pitchFamily="34" charset="0"/>
              </a:defRPr>
            </a:lvl2pPr>
            <a:lvl3pPr marL="914400" algn="l" rtl="0" eaLnBrk="0" fontAlgn="base" hangingPunct="0">
              <a:spcBef>
                <a:spcPct val="0"/>
              </a:spcBef>
              <a:spcAft>
                <a:spcPct val="0"/>
              </a:spcAft>
              <a:tabLst>
                <a:tab pos="69850" algn="l"/>
                <a:tab pos="457200" algn="l"/>
              </a:tabLst>
              <a:defRPr>
                <a:solidFill>
                  <a:schemeClr val="tx1"/>
                </a:solidFill>
                <a:latin typeface="Arial" panose="020B0604020202020204" pitchFamily="34" charset="0"/>
              </a:defRPr>
            </a:lvl3pPr>
            <a:lvl4pPr marL="1371600" algn="l" rtl="0" eaLnBrk="0" fontAlgn="base" hangingPunct="0">
              <a:spcBef>
                <a:spcPct val="0"/>
              </a:spcBef>
              <a:spcAft>
                <a:spcPct val="0"/>
              </a:spcAft>
              <a:tabLst>
                <a:tab pos="69850" algn="l"/>
                <a:tab pos="457200" algn="l"/>
              </a:tabLst>
              <a:defRPr>
                <a:solidFill>
                  <a:schemeClr val="tx1"/>
                </a:solidFill>
                <a:latin typeface="Arial" panose="020B0604020202020204" pitchFamily="34" charset="0"/>
              </a:defRPr>
            </a:lvl4pPr>
            <a:lvl5pPr marL="1828800" algn="l" rtl="0" eaLnBrk="0" fontAlgn="base" hangingPunct="0">
              <a:spcBef>
                <a:spcPct val="0"/>
              </a:spcBef>
              <a:spcAft>
                <a:spcPct val="0"/>
              </a:spcAft>
              <a:tabLst>
                <a:tab pos="69850" algn="l"/>
                <a:tab pos="457200" algn="l"/>
              </a:tabLst>
              <a:defRPr>
                <a:solidFill>
                  <a:schemeClr val="tx1"/>
                </a:solidFill>
                <a:latin typeface="Arial" panose="020B0604020202020204" pitchFamily="34" charset="0"/>
              </a:defRPr>
            </a:lvl5pPr>
            <a:lvl6pPr marL="2286000" algn="l" rtl="0" eaLnBrk="0" fontAlgn="base" hangingPunct="0">
              <a:spcBef>
                <a:spcPct val="0"/>
              </a:spcBef>
              <a:spcAft>
                <a:spcPct val="0"/>
              </a:spcAft>
              <a:tabLst>
                <a:tab pos="69850" algn="l"/>
                <a:tab pos="457200" algn="l"/>
              </a:tabLst>
              <a:defRPr>
                <a:solidFill>
                  <a:schemeClr val="tx1"/>
                </a:solidFill>
                <a:latin typeface="Arial" panose="020B0604020202020204" pitchFamily="34" charset="0"/>
              </a:defRPr>
            </a:lvl6pPr>
            <a:lvl7pPr marL="2743200" algn="l" rtl="0" eaLnBrk="0" fontAlgn="base" hangingPunct="0">
              <a:spcBef>
                <a:spcPct val="0"/>
              </a:spcBef>
              <a:spcAft>
                <a:spcPct val="0"/>
              </a:spcAft>
              <a:tabLst>
                <a:tab pos="69850" algn="l"/>
                <a:tab pos="457200" algn="l"/>
              </a:tabLst>
              <a:defRPr>
                <a:solidFill>
                  <a:schemeClr val="tx1"/>
                </a:solidFill>
                <a:latin typeface="Arial" panose="020B0604020202020204" pitchFamily="34" charset="0"/>
              </a:defRPr>
            </a:lvl7pPr>
            <a:lvl8pPr marL="3200400" algn="l" rtl="0" eaLnBrk="0" fontAlgn="base" hangingPunct="0">
              <a:spcBef>
                <a:spcPct val="0"/>
              </a:spcBef>
              <a:spcAft>
                <a:spcPct val="0"/>
              </a:spcAft>
              <a:tabLst>
                <a:tab pos="69850" algn="l"/>
                <a:tab pos="457200" algn="l"/>
              </a:tabLst>
              <a:defRPr>
                <a:solidFill>
                  <a:schemeClr val="tx1"/>
                </a:solidFill>
                <a:latin typeface="Arial" panose="020B0604020202020204" pitchFamily="34" charset="0"/>
              </a:defRPr>
            </a:lvl8pPr>
            <a:lvl9pPr marL="3657600" algn="l" rtl="0" eaLnBrk="0" fontAlgn="base" hangingPunct="0">
              <a:spcBef>
                <a:spcPct val="0"/>
              </a:spcBef>
              <a:spcAft>
                <a:spcPct val="0"/>
              </a:spcAft>
              <a:tabLst>
                <a:tab pos="69850" algn="l"/>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69850" algn="l"/>
                <a:tab pos="457200" algn="l"/>
              </a:tabLst>
            </a:pPr>
            <a:r>
              <a:rPr lang="fr-FR" altLang="fr-FR" sz="1200" dirty="0">
                <a:latin typeface="BentonSans Light"/>
                <a:cs typeface="Times New Roman" panose="02020603050405020304" pitchFamily="18" charset="0"/>
              </a:rPr>
              <a:t>Avoir entre 16 et 29 ans révolu (30 ans moins 1 jour)</a:t>
            </a:r>
          </a:p>
          <a:p>
            <a:pPr algn="ctr"/>
            <a:r>
              <a:rPr lang="fr-FR" altLang="fr-FR" sz="1200" dirty="0">
                <a:latin typeface="BentonSans Light"/>
                <a:cs typeface="Times New Roman" panose="02020603050405020304" pitchFamily="18" charset="0"/>
              </a:rPr>
              <a:t>ET </a:t>
            </a:r>
          </a:p>
          <a:p>
            <a:r>
              <a:rPr lang="fr-FR" altLang="fr-FR" sz="1200" dirty="0">
                <a:latin typeface="BentonSans Light"/>
                <a:cs typeface="Times New Roman" panose="02020603050405020304" pitchFamily="18" charset="0"/>
              </a:rPr>
              <a:t>Avoir </a:t>
            </a:r>
            <a:r>
              <a:rPr lang="fr-FR" sz="1200" dirty="0">
                <a:latin typeface="BentonSans Light"/>
                <a:cs typeface="Times New Roman" panose="02020603050405020304" pitchFamily="18" charset="0"/>
              </a:rPr>
              <a:t>au minimum un diplôme de niveau 3 : </a:t>
            </a:r>
          </a:p>
          <a:p>
            <a:r>
              <a:rPr lang="fr-FR" sz="1200" dirty="0">
                <a:latin typeface="BentonSans Light"/>
                <a:cs typeface="Times New Roman" panose="02020603050405020304" pitchFamily="18" charset="0"/>
              </a:rPr>
              <a:t>CAP Boucher – CAP Préparateur en produits carnés –CAP  Charcutier Traiteur - CAP Cuisine </a:t>
            </a:r>
          </a:p>
          <a:p>
            <a:r>
              <a:rPr lang="fr-FR" altLang="fr-FR" sz="1000" i="1" dirty="0">
                <a:latin typeface="BentonSans Light"/>
                <a:cs typeface="Times New Roman" panose="02020603050405020304" pitchFamily="18" charset="0"/>
              </a:rPr>
              <a:t>Des dérogations sont possibles pour les + de 29 ans (nous contacter</a:t>
            </a:r>
            <a:r>
              <a:rPr lang="fr-FR" altLang="fr-FR" sz="1200" i="1" dirty="0">
                <a:latin typeface="BentonSans Light"/>
                <a:cs typeface="Times New Roman" panose="02020603050405020304" pitchFamily="18" charset="0"/>
              </a:rPr>
              <a:t>)</a:t>
            </a:r>
          </a:p>
          <a:p>
            <a:endParaRPr lang="fr-FR" sz="1200" dirty="0">
              <a:latin typeface="BentonSans Light"/>
              <a:cs typeface="Times New Roman" panose="02020603050405020304" pitchFamily="18" charset="0"/>
            </a:endParaRPr>
          </a:p>
        </p:txBody>
      </p:sp>
      <p:sp>
        <p:nvSpPr>
          <p:cNvPr id="27" name="object 11">
            <a:extLst>
              <a:ext uri="{FF2B5EF4-FFF2-40B4-BE49-F238E27FC236}">
                <a16:creationId xmlns:a16="http://schemas.microsoft.com/office/drawing/2014/main" id="{4EB0FB57-A6BF-4F06-ABEA-FD53ACB81FA6}"/>
              </a:ext>
            </a:extLst>
          </p:cNvPr>
          <p:cNvSpPr txBox="1">
            <a:spLocks noChangeArrowheads="1"/>
          </p:cNvSpPr>
          <p:nvPr/>
        </p:nvSpPr>
        <p:spPr bwMode="auto">
          <a:xfrm>
            <a:off x="567454" y="6328128"/>
            <a:ext cx="2609852" cy="397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27939"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fr-FR" altLang="fr-FR" sz="1200" dirty="0">
                <a:solidFill>
                  <a:srgbClr val="CA9B77"/>
                </a:solidFill>
                <a:latin typeface="BentonSans Light"/>
                <a:cs typeface="Times New Roman" panose="02020603050405020304" pitchFamily="18" charset="0"/>
              </a:rPr>
              <a:t>1 an </a:t>
            </a:r>
            <a:r>
              <a:rPr lang="fr-FR" altLang="fr-FR" sz="1200" dirty="0">
                <a:solidFill>
                  <a:schemeClr val="tx1"/>
                </a:solidFill>
                <a:latin typeface="BentonSans Light"/>
                <a:cs typeface="Times New Roman" panose="02020603050405020304" pitchFamily="18" charset="0"/>
              </a:rPr>
              <a:t>en alternance avec l’entreprise</a:t>
            </a:r>
          </a:p>
          <a:p>
            <a:pPr marL="0" marR="0" lvl="0" indent="0" algn="l" defTabSz="914400" rtl="0" eaLnBrk="0" fontAlgn="base" latinLnBrk="0" hangingPunct="0">
              <a:lnSpc>
                <a:spcPct val="100000"/>
              </a:lnSpc>
              <a:spcBef>
                <a:spcPct val="0"/>
              </a:spcBef>
              <a:spcAft>
                <a:spcPct val="0"/>
              </a:spcAft>
              <a:buClrTx/>
              <a:buSzTx/>
              <a:buFontTx/>
              <a:buNone/>
              <a:tabLst/>
            </a:pPr>
            <a:r>
              <a:rPr lang="fr-FR" altLang="fr-FR" sz="1200" dirty="0">
                <a:solidFill>
                  <a:srgbClr val="CA9B77"/>
                </a:solidFill>
                <a:latin typeface="BentonSans Light"/>
                <a:cs typeface="Times New Roman" panose="02020603050405020304" pitchFamily="18" charset="0"/>
              </a:rPr>
              <a:t>12 semaines </a:t>
            </a:r>
            <a:r>
              <a:rPr lang="fr-FR" altLang="fr-FR" sz="1200" dirty="0">
                <a:solidFill>
                  <a:schemeClr val="tx1"/>
                </a:solidFill>
                <a:latin typeface="BentonSans Light"/>
                <a:cs typeface="Times New Roman" panose="02020603050405020304" pitchFamily="18" charset="0"/>
              </a:rPr>
              <a:t>au CFA l’année (420h)</a:t>
            </a:r>
          </a:p>
        </p:txBody>
      </p:sp>
      <p:sp>
        <p:nvSpPr>
          <p:cNvPr id="29" name="object 13">
            <a:extLst>
              <a:ext uri="{FF2B5EF4-FFF2-40B4-BE49-F238E27FC236}">
                <a16:creationId xmlns:a16="http://schemas.microsoft.com/office/drawing/2014/main" id="{0D449A44-C687-416B-9252-9195C765CCA0}"/>
              </a:ext>
            </a:extLst>
          </p:cNvPr>
          <p:cNvSpPr txBox="1">
            <a:spLocks noChangeArrowheads="1"/>
          </p:cNvSpPr>
          <p:nvPr/>
        </p:nvSpPr>
        <p:spPr bwMode="auto">
          <a:xfrm>
            <a:off x="2543968" y="4732768"/>
            <a:ext cx="2352675" cy="242374"/>
          </a:xfrm>
          <a:prstGeom prst="rect">
            <a:avLst/>
          </a:prstGeom>
          <a:solidFill>
            <a:srgbClr val="CA9B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41910" rIns="0" bIns="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300" b="0" i="0" u="none" strike="noStrike" cap="none" normalizeH="0" baseline="0" dirty="0">
                <a:ln>
                  <a:noFill/>
                </a:ln>
                <a:solidFill>
                  <a:srgbClr val="FFFFFF"/>
                </a:solidFill>
                <a:effectLst/>
                <a:latin typeface="BentonSans Light"/>
                <a:ea typeface="Calibri" panose="020F0502020204030204" pitchFamily="34" charset="0"/>
                <a:cs typeface="Times New Roman" panose="02020603050405020304" pitchFamily="18" charset="0"/>
              </a:rPr>
              <a:t>OBJECTIFS DE LA FORMATION</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31" name="object 15">
            <a:extLst>
              <a:ext uri="{FF2B5EF4-FFF2-40B4-BE49-F238E27FC236}">
                <a16:creationId xmlns:a16="http://schemas.microsoft.com/office/drawing/2014/main" id="{21DEFCC7-8AF8-422C-978F-3B8B022516E7}"/>
              </a:ext>
            </a:extLst>
          </p:cNvPr>
          <p:cNvSpPr txBox="1">
            <a:spLocks noChangeArrowheads="1"/>
          </p:cNvSpPr>
          <p:nvPr/>
        </p:nvSpPr>
        <p:spPr bwMode="auto">
          <a:xfrm>
            <a:off x="742575" y="5900151"/>
            <a:ext cx="1957574" cy="242374"/>
          </a:xfrm>
          <a:prstGeom prst="rect">
            <a:avLst/>
          </a:prstGeom>
          <a:solidFill>
            <a:srgbClr val="CA9B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41910" rIns="0" bIns="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fr-FR" altLang="fr-FR" sz="1300" dirty="0">
                <a:solidFill>
                  <a:srgbClr val="FFFFFF"/>
                </a:solidFill>
                <a:latin typeface="BentonSans Light"/>
                <a:cs typeface="Times New Roman" panose="02020603050405020304" pitchFamily="18" charset="0"/>
              </a:rPr>
              <a:t>DURÉE DE LA FORMATION</a:t>
            </a:r>
          </a:p>
        </p:txBody>
      </p:sp>
      <p:pic>
        <p:nvPicPr>
          <p:cNvPr id="2061" name="Image 22">
            <a:extLst>
              <a:ext uri="{FF2B5EF4-FFF2-40B4-BE49-F238E27FC236}">
                <a16:creationId xmlns:a16="http://schemas.microsoft.com/office/drawing/2014/main" id="{9D744CF2-5A56-457B-8CFB-625D59CD4E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4874" b="21625"/>
          <a:stretch>
            <a:fillRect/>
          </a:stretch>
        </p:blipFill>
        <p:spPr bwMode="auto">
          <a:xfrm>
            <a:off x="958219" y="4308"/>
            <a:ext cx="5524172" cy="863841"/>
          </a:xfrm>
          <a:prstGeom prst="rect">
            <a:avLst/>
          </a:prstGeom>
          <a:noFill/>
          <a:extLst>
            <a:ext uri="{909E8E84-426E-40DD-AFC4-6F175D3DCCD1}">
              <a14:hiddenFill xmlns:a14="http://schemas.microsoft.com/office/drawing/2010/main">
                <a:solidFill>
                  <a:srgbClr val="FFFFFF"/>
                </a:solidFill>
              </a14:hiddenFill>
            </a:ext>
          </a:extLst>
        </p:spPr>
      </p:pic>
      <p:sp>
        <p:nvSpPr>
          <p:cNvPr id="32" name="Zone de texte 2">
            <a:extLst>
              <a:ext uri="{FF2B5EF4-FFF2-40B4-BE49-F238E27FC236}">
                <a16:creationId xmlns:a16="http://schemas.microsoft.com/office/drawing/2014/main" id="{817FC3B1-FD9A-426D-9C07-366B685F3AFA}"/>
              </a:ext>
            </a:extLst>
          </p:cNvPr>
          <p:cNvSpPr txBox="1">
            <a:spLocks noChangeArrowheads="1"/>
          </p:cNvSpPr>
          <p:nvPr/>
        </p:nvSpPr>
        <p:spPr bwMode="auto">
          <a:xfrm>
            <a:off x="185927" y="3423502"/>
            <a:ext cx="5265304" cy="763509"/>
          </a:xfrm>
          <a:prstGeom prst="rect">
            <a:avLst/>
          </a:prstGeom>
          <a:solidFill>
            <a:srgbClr val="CA9B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rtl="0" eaLnBrk="0" fontAlgn="base" hangingPunct="0">
              <a:spcBef>
                <a:spcPct val="0"/>
              </a:spcBef>
              <a:spcAft>
                <a:spcPct val="0"/>
              </a:spcAft>
            </a:pPr>
            <a:r>
              <a:rPr lang="fr-FR" sz="1500" dirty="0">
                <a:solidFill>
                  <a:srgbClr val="FFFFFF"/>
                </a:solidFill>
                <a:latin typeface="BentonSans Light"/>
                <a:cs typeface="Times New Roman" panose="02020603050405020304" pitchFamily="18" charset="0"/>
              </a:rPr>
              <a:t>CERTIFICAT DE SPÉCIALISATION </a:t>
            </a:r>
          </a:p>
          <a:p>
            <a:pPr algn="l" rtl="0" eaLnBrk="0" fontAlgn="base" hangingPunct="0">
              <a:spcBef>
                <a:spcPct val="0"/>
              </a:spcBef>
              <a:spcAft>
                <a:spcPct val="0"/>
              </a:spcAft>
            </a:pPr>
            <a:r>
              <a:rPr kumimoji="0" lang="fr-FR" altLang="fr-FR" sz="3100" b="0" i="0" u="none" strike="noStrike" cap="none" normalizeH="0" baseline="0" dirty="0">
                <a:ln>
                  <a:noFill/>
                </a:ln>
                <a:solidFill>
                  <a:srgbClr val="FFFFFF"/>
                </a:solidFill>
                <a:effectLst/>
                <a:latin typeface="BentonSans Light"/>
                <a:ea typeface="Times New Roman" panose="02020603050405020304" pitchFamily="18" charset="0"/>
                <a:cs typeface="Times New Roman" panose="02020603050405020304" pitchFamily="18" charset="0"/>
              </a:rPr>
              <a:t>VENTE</a:t>
            </a:r>
            <a:r>
              <a:rPr lang="fr-FR" altLang="fr-FR" sz="3100" dirty="0">
                <a:solidFill>
                  <a:srgbClr val="FFFFFF"/>
                </a:solidFill>
                <a:latin typeface="BentonSans Light"/>
                <a:ea typeface="Times New Roman" panose="02020603050405020304" pitchFamily="18" charset="0"/>
                <a:cs typeface="Times New Roman" panose="02020603050405020304" pitchFamily="18" charset="0"/>
              </a:rPr>
              <a:t>-CONSEIL EN BOUCHERIE</a:t>
            </a:r>
            <a:endParaRPr kumimoji="0" lang="fr-FR" altLang="fr-FR" sz="3100" b="0" i="0" u="none" strike="noStrike" cap="none" normalizeH="0" baseline="0" dirty="0">
              <a:ln>
                <a:noFill/>
              </a:ln>
              <a:solidFill>
                <a:srgbClr val="FFFFFF"/>
              </a:solidFill>
              <a:effectLst/>
              <a:latin typeface="BentonSans Light"/>
              <a:ea typeface="Times New Roman" panose="02020603050405020304" pitchFamily="18" charset="0"/>
              <a:cs typeface="Times New Roman" panose="02020603050405020304" pitchFamily="18" charset="0"/>
            </a:endParaRPr>
          </a:p>
        </p:txBody>
      </p:sp>
      <p:sp>
        <p:nvSpPr>
          <p:cNvPr id="39" name="Rectangle 18">
            <a:extLst>
              <a:ext uri="{FF2B5EF4-FFF2-40B4-BE49-F238E27FC236}">
                <a16:creationId xmlns:a16="http://schemas.microsoft.com/office/drawing/2014/main" id="{56FDF57A-212F-4F97-848F-3CC38411BDD6}"/>
              </a:ext>
            </a:extLst>
          </p:cNvPr>
          <p:cNvSpPr>
            <a:spLocks noChangeArrowheads="1"/>
          </p:cNvSpPr>
          <p:nvPr/>
        </p:nvSpPr>
        <p:spPr bwMode="auto">
          <a:xfrm>
            <a:off x="16758" y="54804"/>
            <a:ext cx="7556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0" name="Rectangle 24">
            <a:extLst>
              <a:ext uri="{FF2B5EF4-FFF2-40B4-BE49-F238E27FC236}">
                <a16:creationId xmlns:a16="http://schemas.microsoft.com/office/drawing/2014/main" id="{2CDF163D-A0CE-4122-9C27-B3C2C348EC30}"/>
              </a:ext>
            </a:extLst>
          </p:cNvPr>
          <p:cNvSpPr>
            <a:spLocks noChangeArrowheads="1"/>
          </p:cNvSpPr>
          <p:nvPr/>
        </p:nvSpPr>
        <p:spPr bwMode="auto">
          <a:xfrm>
            <a:off x="152400" y="609600"/>
            <a:ext cx="75565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4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fr-FR" sz="1800" b="0" i="0" u="none" strike="noStrike" cap="none" normalizeH="0" baseline="0">
                <a:ln>
                  <a:noFill/>
                </a:ln>
                <a:solidFill>
                  <a:schemeClr val="tx1"/>
                </a:solidFill>
                <a:effectLst/>
                <a:latin typeface="Arial" panose="020B0604020202020204" pitchFamily="34" charset="0"/>
              </a:rPr>
            </a:br>
            <a:endParaRPr kumimoji="0" lang="fr-FR" altLang="fr-F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1" name="Rectangle 26">
            <a:extLst>
              <a:ext uri="{FF2B5EF4-FFF2-40B4-BE49-F238E27FC236}">
                <a16:creationId xmlns:a16="http://schemas.microsoft.com/office/drawing/2014/main" id="{4DF41B60-5619-4DD2-B68D-AFD53CA99FBF}"/>
              </a:ext>
            </a:extLst>
          </p:cNvPr>
          <p:cNvSpPr>
            <a:spLocks noChangeArrowheads="1"/>
          </p:cNvSpPr>
          <p:nvPr/>
        </p:nvSpPr>
        <p:spPr bwMode="auto">
          <a:xfrm>
            <a:off x="152400" y="609600"/>
            <a:ext cx="75565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4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4" name="object 13">
            <a:extLst>
              <a:ext uri="{FF2B5EF4-FFF2-40B4-BE49-F238E27FC236}">
                <a16:creationId xmlns:a16="http://schemas.microsoft.com/office/drawing/2014/main" id="{D2228FEF-B790-46E1-B55E-639A9F4923F3}"/>
              </a:ext>
            </a:extLst>
          </p:cNvPr>
          <p:cNvSpPr txBox="1">
            <a:spLocks noChangeArrowheads="1"/>
          </p:cNvSpPr>
          <p:nvPr/>
        </p:nvSpPr>
        <p:spPr bwMode="auto">
          <a:xfrm>
            <a:off x="4219174" y="5896912"/>
            <a:ext cx="2352675" cy="242374"/>
          </a:xfrm>
          <a:prstGeom prst="rect">
            <a:avLst/>
          </a:prstGeom>
          <a:solidFill>
            <a:srgbClr val="CA9B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41910" rIns="0" bIns="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300" b="0" i="0" u="none" strike="noStrike" cap="none" normalizeH="0" baseline="0" dirty="0">
                <a:ln>
                  <a:noFill/>
                </a:ln>
                <a:solidFill>
                  <a:srgbClr val="FFFFFF"/>
                </a:solidFill>
                <a:effectLst/>
                <a:latin typeface="BentonSans Light"/>
                <a:ea typeface="Calibri" panose="020F0502020204030204" pitchFamily="34" charset="0"/>
                <a:cs typeface="Times New Roman" panose="02020603050405020304" pitchFamily="18" charset="0"/>
              </a:rPr>
              <a:t>PRE REQUIS</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43" name="ZoneTexte 42">
            <a:extLst>
              <a:ext uri="{FF2B5EF4-FFF2-40B4-BE49-F238E27FC236}">
                <a16:creationId xmlns:a16="http://schemas.microsoft.com/office/drawing/2014/main" id="{7C8EC25C-664A-4A73-A70B-6811D58A2E24}"/>
              </a:ext>
            </a:extLst>
          </p:cNvPr>
          <p:cNvSpPr txBox="1"/>
          <p:nvPr/>
        </p:nvSpPr>
        <p:spPr>
          <a:xfrm>
            <a:off x="185927" y="4172930"/>
            <a:ext cx="7191377" cy="461665"/>
          </a:xfrm>
          <a:prstGeom prst="rect">
            <a:avLst/>
          </a:prstGeom>
          <a:noFill/>
        </p:spPr>
        <p:txBody>
          <a:bodyPr wrap="square" rtlCol="0">
            <a:spAutoFit/>
          </a:bodyPr>
          <a:lstStyle/>
          <a:p>
            <a:r>
              <a:rPr lang="fr-FR" sz="1200" i="1" dirty="0">
                <a:solidFill>
                  <a:schemeClr val="tx1"/>
                </a:solidFill>
                <a:latin typeface="BentonSans Light"/>
                <a:cs typeface="Times New Roman" panose="02020603050405020304" pitchFamily="18" charset="0"/>
              </a:rPr>
              <a:t>Formation en apprentissage. La formation fait l’objet d’un contrat d’apprentissage entre l’apprenti , une  entreprise et le CFA MFR LE FONTANIL</a:t>
            </a:r>
          </a:p>
        </p:txBody>
      </p:sp>
      <p:sp>
        <p:nvSpPr>
          <p:cNvPr id="53" name="object 2">
            <a:extLst>
              <a:ext uri="{FF2B5EF4-FFF2-40B4-BE49-F238E27FC236}">
                <a16:creationId xmlns:a16="http://schemas.microsoft.com/office/drawing/2014/main" id="{2600AF99-D5AB-4099-837C-CF0792D9203C}"/>
              </a:ext>
            </a:extLst>
          </p:cNvPr>
          <p:cNvSpPr txBox="1"/>
          <p:nvPr/>
        </p:nvSpPr>
        <p:spPr>
          <a:xfrm>
            <a:off x="312664" y="9958429"/>
            <a:ext cx="7100960" cy="344518"/>
          </a:xfrm>
          <a:prstGeom prst="rect">
            <a:avLst/>
          </a:prstGeom>
        </p:spPr>
        <p:txBody>
          <a:bodyPr vert="horz" wrap="square" lIns="0" tIns="12700" rIns="0" bIns="0" rtlCol="0">
            <a:spAutoFit/>
          </a:bodyPr>
          <a:lstStyle/>
          <a:p>
            <a:pPr marL="12700" marR="260985">
              <a:lnSpc>
                <a:spcPct val="119000"/>
              </a:lnSpc>
              <a:spcBef>
                <a:spcPts val="100"/>
              </a:spcBef>
            </a:pPr>
            <a:r>
              <a:rPr sz="900" spc="-10" dirty="0">
                <a:solidFill>
                  <a:schemeClr val="tx1"/>
                </a:solidFill>
                <a:latin typeface="BentonSans Book"/>
                <a:cs typeface="BentonSans Book"/>
              </a:rPr>
              <a:t>MFR</a:t>
            </a:r>
            <a:r>
              <a:rPr sz="900" spc="-20" dirty="0">
                <a:solidFill>
                  <a:schemeClr val="tx1"/>
                </a:solidFill>
                <a:latin typeface="BentonSans Book"/>
                <a:cs typeface="BentonSans Book"/>
              </a:rPr>
              <a:t> </a:t>
            </a:r>
            <a:r>
              <a:rPr sz="900" spc="-10" dirty="0">
                <a:solidFill>
                  <a:schemeClr val="tx1"/>
                </a:solidFill>
                <a:latin typeface="BentonSans Book"/>
                <a:cs typeface="BentonSans Book"/>
              </a:rPr>
              <a:t>Le</a:t>
            </a:r>
            <a:r>
              <a:rPr sz="900" spc="-15" dirty="0">
                <a:solidFill>
                  <a:schemeClr val="tx1"/>
                </a:solidFill>
                <a:latin typeface="BentonSans Book"/>
                <a:cs typeface="BentonSans Book"/>
              </a:rPr>
              <a:t> </a:t>
            </a:r>
            <a:r>
              <a:rPr sz="900" spc="-20" dirty="0">
                <a:solidFill>
                  <a:schemeClr val="tx1"/>
                </a:solidFill>
                <a:latin typeface="BentonSans Book"/>
                <a:cs typeface="BentonSans Book"/>
              </a:rPr>
              <a:t>Fontanil</a:t>
            </a:r>
            <a:r>
              <a:rPr sz="900" spc="-15" dirty="0">
                <a:solidFill>
                  <a:schemeClr val="tx1"/>
                </a:solidFill>
                <a:latin typeface="BentonSans Book"/>
                <a:cs typeface="BentonSans Book"/>
              </a:rPr>
              <a:t> </a:t>
            </a:r>
            <a:r>
              <a:rPr sz="900" dirty="0">
                <a:solidFill>
                  <a:schemeClr val="tx1"/>
                </a:solidFill>
                <a:latin typeface="BentonSans Book"/>
                <a:cs typeface="BentonSans Book"/>
              </a:rPr>
              <a:t>·</a:t>
            </a:r>
            <a:r>
              <a:rPr sz="900" spc="-20" dirty="0">
                <a:solidFill>
                  <a:schemeClr val="tx1"/>
                </a:solidFill>
                <a:latin typeface="BentonSans Book"/>
                <a:cs typeface="BentonSans Book"/>
              </a:rPr>
              <a:t> </a:t>
            </a:r>
            <a:r>
              <a:rPr sz="900" spc="-10" dirty="0">
                <a:solidFill>
                  <a:schemeClr val="tx1"/>
                </a:solidFill>
                <a:latin typeface="BentonSans Book"/>
                <a:cs typeface="BentonSans Book"/>
              </a:rPr>
              <a:t>158</a:t>
            </a:r>
            <a:r>
              <a:rPr sz="900" spc="-15" dirty="0">
                <a:solidFill>
                  <a:schemeClr val="tx1"/>
                </a:solidFill>
                <a:latin typeface="BentonSans Book"/>
                <a:cs typeface="BentonSans Book"/>
              </a:rPr>
              <a:t> </a:t>
            </a:r>
            <a:r>
              <a:rPr sz="900" spc="-10" dirty="0">
                <a:solidFill>
                  <a:schemeClr val="tx1"/>
                </a:solidFill>
                <a:latin typeface="BentonSans Book"/>
                <a:cs typeface="BentonSans Book"/>
              </a:rPr>
              <a:t>Rue</a:t>
            </a:r>
            <a:r>
              <a:rPr sz="900" spc="-15" dirty="0">
                <a:solidFill>
                  <a:schemeClr val="tx1"/>
                </a:solidFill>
                <a:latin typeface="BentonSans Book"/>
                <a:cs typeface="BentonSans Book"/>
              </a:rPr>
              <a:t> </a:t>
            </a:r>
            <a:r>
              <a:rPr sz="900" spc="-10" dirty="0">
                <a:solidFill>
                  <a:schemeClr val="tx1"/>
                </a:solidFill>
                <a:latin typeface="BentonSans Book"/>
                <a:cs typeface="BentonSans Book"/>
              </a:rPr>
              <a:t>de</a:t>
            </a:r>
            <a:r>
              <a:rPr sz="900" spc="-20" dirty="0">
                <a:solidFill>
                  <a:schemeClr val="tx1"/>
                </a:solidFill>
                <a:latin typeface="BentonSans Book"/>
                <a:cs typeface="BentonSans Book"/>
              </a:rPr>
              <a:t> l'Église</a:t>
            </a:r>
            <a:r>
              <a:rPr sz="900" spc="-15" dirty="0">
                <a:solidFill>
                  <a:schemeClr val="tx1"/>
                </a:solidFill>
                <a:latin typeface="BentonSans Book"/>
                <a:cs typeface="BentonSans Book"/>
              </a:rPr>
              <a:t> </a:t>
            </a:r>
            <a:r>
              <a:rPr sz="900" dirty="0">
                <a:solidFill>
                  <a:schemeClr val="tx1"/>
                </a:solidFill>
                <a:latin typeface="BentonSans Book"/>
                <a:cs typeface="BentonSans Book"/>
              </a:rPr>
              <a:t>·</a:t>
            </a:r>
            <a:r>
              <a:rPr sz="900" spc="-15" dirty="0">
                <a:solidFill>
                  <a:schemeClr val="tx1"/>
                </a:solidFill>
                <a:latin typeface="BentonSans Book"/>
                <a:cs typeface="BentonSans Book"/>
              </a:rPr>
              <a:t> </a:t>
            </a:r>
            <a:r>
              <a:rPr sz="900" spc="-20" dirty="0">
                <a:solidFill>
                  <a:schemeClr val="tx1"/>
                </a:solidFill>
                <a:latin typeface="BentonSans Book"/>
                <a:cs typeface="BentonSans Book"/>
              </a:rPr>
              <a:t>73230</a:t>
            </a:r>
            <a:r>
              <a:rPr sz="900" spc="-15" dirty="0">
                <a:solidFill>
                  <a:schemeClr val="tx1"/>
                </a:solidFill>
                <a:latin typeface="BentonSans Book"/>
                <a:cs typeface="BentonSans Book"/>
              </a:rPr>
              <a:t> Saint-Alban-</a:t>
            </a:r>
            <a:r>
              <a:rPr sz="900" spc="-20" dirty="0" err="1">
                <a:solidFill>
                  <a:schemeClr val="tx1"/>
                </a:solidFill>
                <a:latin typeface="BentonSans Book"/>
                <a:cs typeface="BentonSans Book"/>
              </a:rPr>
              <a:t>Leysse</a:t>
            </a:r>
            <a:r>
              <a:rPr lang="fr-FR" sz="900" spc="-20" dirty="0">
                <a:solidFill>
                  <a:schemeClr val="tx1"/>
                </a:solidFill>
                <a:latin typeface="BentonSans Book"/>
                <a:cs typeface="BentonSans Book"/>
              </a:rPr>
              <a:t> </a:t>
            </a:r>
            <a:r>
              <a:rPr sz="900" spc="-20" dirty="0">
                <a:solidFill>
                  <a:schemeClr val="tx1"/>
                </a:solidFill>
                <a:latin typeface="BentonSans Book"/>
                <a:cs typeface="BentonSans Book"/>
              </a:rPr>
              <a:t> </a:t>
            </a:r>
            <a:r>
              <a:rPr lang="fr-FR" sz="900" spc="-20" dirty="0">
                <a:solidFill>
                  <a:schemeClr val="tx1"/>
                </a:solidFill>
                <a:latin typeface="BentonSans Book"/>
                <a:cs typeface="BentonSans Book"/>
              </a:rPr>
              <a:t>- </a:t>
            </a:r>
            <a:r>
              <a:rPr lang="fr-FR" sz="900" spc="-10" dirty="0">
                <a:solidFill>
                  <a:schemeClr val="tx1"/>
                </a:solidFill>
                <a:latin typeface="BentonSans Book"/>
                <a:cs typeface="BentonSans Book"/>
              </a:rPr>
              <a:t>0</a:t>
            </a:r>
            <a:r>
              <a:rPr sz="900" spc="-10" dirty="0">
                <a:solidFill>
                  <a:schemeClr val="tx1"/>
                </a:solidFill>
                <a:latin typeface="BentonSans Book"/>
                <a:cs typeface="BentonSans Book"/>
              </a:rPr>
              <a:t>4</a:t>
            </a:r>
            <a:r>
              <a:rPr sz="900" spc="-15" dirty="0">
                <a:solidFill>
                  <a:schemeClr val="tx1"/>
                </a:solidFill>
                <a:latin typeface="BentonSans Book"/>
                <a:cs typeface="BentonSans Book"/>
              </a:rPr>
              <a:t> </a:t>
            </a:r>
            <a:r>
              <a:rPr sz="900" spc="-10" dirty="0">
                <a:solidFill>
                  <a:schemeClr val="tx1"/>
                </a:solidFill>
                <a:latin typeface="BentonSans Book"/>
                <a:cs typeface="BentonSans Book"/>
              </a:rPr>
              <a:t>79</a:t>
            </a:r>
            <a:r>
              <a:rPr sz="900" spc="-20" dirty="0">
                <a:solidFill>
                  <a:schemeClr val="tx1"/>
                </a:solidFill>
                <a:latin typeface="BentonSans Book"/>
                <a:cs typeface="BentonSans Book"/>
              </a:rPr>
              <a:t> </a:t>
            </a:r>
            <a:r>
              <a:rPr sz="900" spc="-10" dirty="0">
                <a:solidFill>
                  <a:schemeClr val="tx1"/>
                </a:solidFill>
                <a:latin typeface="BentonSans Book"/>
                <a:cs typeface="BentonSans Book"/>
              </a:rPr>
              <a:t>33</a:t>
            </a:r>
            <a:r>
              <a:rPr sz="900" spc="-15" dirty="0">
                <a:solidFill>
                  <a:schemeClr val="tx1"/>
                </a:solidFill>
                <a:latin typeface="BentonSans Book"/>
                <a:cs typeface="BentonSans Book"/>
              </a:rPr>
              <a:t> </a:t>
            </a:r>
            <a:r>
              <a:rPr sz="900" spc="-10" dirty="0">
                <a:solidFill>
                  <a:schemeClr val="tx1"/>
                </a:solidFill>
                <a:latin typeface="BentonSans Book"/>
                <a:cs typeface="BentonSans Book"/>
              </a:rPr>
              <a:t>10</a:t>
            </a:r>
            <a:r>
              <a:rPr sz="900" spc="-15" dirty="0">
                <a:solidFill>
                  <a:schemeClr val="tx1"/>
                </a:solidFill>
                <a:latin typeface="BentonSans Book"/>
                <a:cs typeface="BentonSans Book"/>
              </a:rPr>
              <a:t> </a:t>
            </a:r>
            <a:r>
              <a:rPr sz="900" spc="-10" dirty="0">
                <a:solidFill>
                  <a:schemeClr val="tx1"/>
                </a:solidFill>
                <a:latin typeface="BentonSans Book"/>
                <a:cs typeface="BentonSans Book"/>
              </a:rPr>
              <a:t>24</a:t>
            </a:r>
            <a:r>
              <a:rPr lang="fr-FR" sz="900" spc="-15" dirty="0">
                <a:solidFill>
                  <a:schemeClr val="tx1"/>
                </a:solidFill>
                <a:latin typeface="BentonSans Book"/>
                <a:cs typeface="BentonSans Book"/>
              </a:rPr>
              <a:t> - </a:t>
            </a:r>
            <a:r>
              <a:rPr sz="900" spc="-20" dirty="0">
                <a:solidFill>
                  <a:schemeClr val="tx1"/>
                </a:solidFill>
                <a:latin typeface="BentonSans Book"/>
                <a:cs typeface="BentonSans Book"/>
                <a:hlinkClick r:id="rId4">
                  <a:extLst>
                    <a:ext uri="{A12FA001-AC4F-418D-AE19-62706E023703}">
                      <ahyp:hlinkClr xmlns:ahyp="http://schemas.microsoft.com/office/drawing/2018/hyperlinkcolor" val="tx"/>
                    </a:ext>
                  </a:extLst>
                </a:hlinkClick>
              </a:rPr>
              <a:t>mfr.fontanil@mfr.asso.fr</a:t>
            </a:r>
            <a:r>
              <a:rPr sz="900" spc="10" dirty="0">
                <a:solidFill>
                  <a:schemeClr val="tx1"/>
                </a:solidFill>
                <a:latin typeface="BentonSans Book"/>
                <a:cs typeface="BentonSans Book"/>
              </a:rPr>
              <a:t> </a:t>
            </a:r>
            <a:r>
              <a:rPr sz="900" dirty="0">
                <a:solidFill>
                  <a:schemeClr val="tx1"/>
                </a:solidFill>
                <a:latin typeface="BentonSans Book"/>
                <a:cs typeface="BentonSans Book"/>
              </a:rPr>
              <a:t>·</a:t>
            </a:r>
            <a:r>
              <a:rPr sz="900" spc="15" dirty="0">
                <a:solidFill>
                  <a:schemeClr val="tx1"/>
                </a:solidFill>
                <a:latin typeface="BentonSans Book"/>
                <a:cs typeface="BentonSans Book"/>
              </a:rPr>
              <a:t> </a:t>
            </a:r>
            <a:r>
              <a:rPr sz="900" spc="-15" dirty="0">
                <a:solidFill>
                  <a:schemeClr val="tx1"/>
                </a:solidFill>
                <a:latin typeface="BentonSans Book"/>
                <a:cs typeface="BentonSans Book"/>
                <a:hlinkClick r:id="rId5">
                  <a:extLst>
                    <a:ext uri="{A12FA001-AC4F-418D-AE19-62706E023703}">
                      <ahyp:hlinkClr xmlns:ahyp="http://schemas.microsoft.com/office/drawing/2018/hyperlinkcolor" val="tx"/>
                    </a:ext>
                  </a:extLst>
                </a:hlinkClick>
              </a:rPr>
              <a:t>www.mfr-</a:t>
            </a:r>
            <a:r>
              <a:rPr sz="900" spc="-20" dirty="0">
                <a:solidFill>
                  <a:schemeClr val="tx1"/>
                </a:solidFill>
                <a:latin typeface="BentonSans Book"/>
                <a:cs typeface="BentonSans Book"/>
                <a:hlinkClick r:id="rId5">
                  <a:extLst>
                    <a:ext uri="{A12FA001-AC4F-418D-AE19-62706E023703}">
                      <ahyp:hlinkClr xmlns:ahyp="http://schemas.microsoft.com/office/drawing/2018/hyperlinkcolor" val="tx"/>
                    </a:ext>
                  </a:extLst>
                </a:hlinkClick>
              </a:rPr>
              <a:t>fontanil.fr</a:t>
            </a:r>
            <a:r>
              <a:rPr sz="900" spc="15" dirty="0">
                <a:solidFill>
                  <a:schemeClr val="tx1"/>
                </a:solidFill>
                <a:latin typeface="BentonSans Book"/>
                <a:cs typeface="BentonSans Book"/>
              </a:rPr>
              <a:t> </a:t>
            </a:r>
            <a:r>
              <a:rPr sz="900" dirty="0">
                <a:solidFill>
                  <a:schemeClr val="tx1"/>
                </a:solidFill>
                <a:latin typeface="BentonSans Book"/>
                <a:cs typeface="BentonSans Book"/>
              </a:rPr>
              <a:t>·</a:t>
            </a:r>
            <a:r>
              <a:rPr sz="900" spc="15" dirty="0">
                <a:solidFill>
                  <a:schemeClr val="tx1"/>
                </a:solidFill>
                <a:latin typeface="BentonSans Book"/>
                <a:cs typeface="BentonSans Book"/>
              </a:rPr>
              <a:t> </a:t>
            </a:r>
            <a:endParaRPr lang="fr-FR" sz="900" spc="15" dirty="0">
              <a:solidFill>
                <a:schemeClr val="tx1"/>
              </a:solidFill>
              <a:latin typeface="BentonSans Book"/>
              <a:cs typeface="BentonSans Book"/>
            </a:endParaRPr>
          </a:p>
          <a:p>
            <a:pPr marL="12700" marR="260985">
              <a:lnSpc>
                <a:spcPct val="119000"/>
              </a:lnSpc>
              <a:spcBef>
                <a:spcPts val="100"/>
              </a:spcBef>
            </a:pPr>
            <a:r>
              <a:rPr sz="900" spc="-20" dirty="0">
                <a:solidFill>
                  <a:schemeClr val="tx1"/>
                </a:solidFill>
                <a:latin typeface="BentonSans Book"/>
                <a:cs typeface="BentonSans Book"/>
              </a:rPr>
              <a:t>Association</a:t>
            </a:r>
            <a:r>
              <a:rPr sz="900" spc="15" dirty="0">
                <a:solidFill>
                  <a:schemeClr val="tx1"/>
                </a:solidFill>
                <a:latin typeface="BentonSans Book"/>
                <a:cs typeface="BentonSans Book"/>
              </a:rPr>
              <a:t> </a:t>
            </a:r>
            <a:r>
              <a:rPr sz="900" spc="-10" dirty="0">
                <a:solidFill>
                  <a:schemeClr val="tx1"/>
                </a:solidFill>
                <a:latin typeface="BentonSans Book"/>
                <a:cs typeface="BentonSans Book"/>
              </a:rPr>
              <a:t>loi</a:t>
            </a:r>
            <a:r>
              <a:rPr sz="900" spc="15" dirty="0">
                <a:solidFill>
                  <a:schemeClr val="tx1"/>
                </a:solidFill>
                <a:latin typeface="BentonSans Book"/>
                <a:cs typeface="BentonSans Book"/>
              </a:rPr>
              <a:t> </a:t>
            </a:r>
            <a:r>
              <a:rPr sz="900" spc="-20" dirty="0">
                <a:solidFill>
                  <a:schemeClr val="tx1"/>
                </a:solidFill>
                <a:latin typeface="BentonSans Book"/>
                <a:cs typeface="BentonSans Book"/>
              </a:rPr>
              <a:t>1901</a:t>
            </a:r>
            <a:r>
              <a:rPr sz="900" spc="15" dirty="0">
                <a:solidFill>
                  <a:schemeClr val="tx1"/>
                </a:solidFill>
                <a:latin typeface="BentonSans Book"/>
                <a:cs typeface="BentonSans Book"/>
              </a:rPr>
              <a:t> </a:t>
            </a:r>
            <a:r>
              <a:rPr sz="900" dirty="0">
                <a:solidFill>
                  <a:schemeClr val="tx1"/>
                </a:solidFill>
                <a:latin typeface="BentonSans Book"/>
                <a:cs typeface="BentonSans Book"/>
              </a:rPr>
              <a:t>·</a:t>
            </a:r>
            <a:r>
              <a:rPr sz="900" spc="15" dirty="0">
                <a:solidFill>
                  <a:schemeClr val="tx1"/>
                </a:solidFill>
                <a:latin typeface="BentonSans Book"/>
                <a:cs typeface="BentonSans Book"/>
              </a:rPr>
              <a:t> </a:t>
            </a:r>
            <a:r>
              <a:rPr sz="900" spc="-20" dirty="0" err="1">
                <a:solidFill>
                  <a:schemeClr val="tx1"/>
                </a:solidFill>
                <a:latin typeface="BentonSans Book"/>
                <a:cs typeface="BentonSans Book"/>
              </a:rPr>
              <a:t>Déclaration</a:t>
            </a:r>
            <a:r>
              <a:rPr sz="900" spc="15" dirty="0">
                <a:solidFill>
                  <a:schemeClr val="tx1"/>
                </a:solidFill>
                <a:latin typeface="BentonSans Book"/>
                <a:cs typeface="BentonSans Book"/>
              </a:rPr>
              <a:t> </a:t>
            </a:r>
            <a:r>
              <a:rPr sz="900" spc="-20" dirty="0">
                <a:solidFill>
                  <a:schemeClr val="tx1"/>
                </a:solidFill>
                <a:latin typeface="BentonSans Book"/>
                <a:cs typeface="BentonSans Book"/>
              </a:rPr>
              <a:t>W732000858</a:t>
            </a:r>
            <a:r>
              <a:rPr lang="fr-FR" sz="900" spc="15" dirty="0">
                <a:solidFill>
                  <a:schemeClr val="tx1"/>
                </a:solidFill>
                <a:latin typeface="BentonSans Book"/>
                <a:cs typeface="BentonSans Book"/>
              </a:rPr>
              <a:t> - </a:t>
            </a:r>
            <a:r>
              <a:rPr sz="900" spc="-10" dirty="0">
                <a:solidFill>
                  <a:schemeClr val="tx1"/>
                </a:solidFill>
                <a:latin typeface="BentonSans Book"/>
                <a:cs typeface="BentonSans Book"/>
              </a:rPr>
              <a:t>UAI</a:t>
            </a:r>
            <a:r>
              <a:rPr sz="900" spc="-20" dirty="0">
                <a:solidFill>
                  <a:schemeClr val="tx1"/>
                </a:solidFill>
                <a:latin typeface="BentonSans Book"/>
                <a:cs typeface="BentonSans Book"/>
              </a:rPr>
              <a:t> </a:t>
            </a:r>
            <a:r>
              <a:rPr sz="900" dirty="0">
                <a:solidFill>
                  <a:schemeClr val="tx1"/>
                </a:solidFill>
                <a:latin typeface="BentonSans Book"/>
                <a:cs typeface="BentonSans Book"/>
              </a:rPr>
              <a:t>:</a:t>
            </a:r>
            <a:r>
              <a:rPr sz="900" spc="-15" dirty="0">
                <a:solidFill>
                  <a:schemeClr val="tx1"/>
                </a:solidFill>
                <a:latin typeface="BentonSans Book"/>
                <a:cs typeface="BentonSans Book"/>
              </a:rPr>
              <a:t> </a:t>
            </a:r>
            <a:r>
              <a:rPr sz="900" spc="-20" dirty="0">
                <a:solidFill>
                  <a:schemeClr val="tx1"/>
                </a:solidFill>
                <a:latin typeface="BentonSans Book"/>
                <a:cs typeface="BentonSans Book"/>
              </a:rPr>
              <a:t>0731252P </a:t>
            </a:r>
            <a:r>
              <a:rPr sz="900" dirty="0">
                <a:solidFill>
                  <a:schemeClr val="tx1"/>
                </a:solidFill>
                <a:latin typeface="BentonSans Book"/>
                <a:cs typeface="BentonSans Book"/>
              </a:rPr>
              <a:t>·</a:t>
            </a:r>
            <a:r>
              <a:rPr sz="900" spc="-15" dirty="0">
                <a:solidFill>
                  <a:schemeClr val="tx1"/>
                </a:solidFill>
                <a:latin typeface="BentonSans Book"/>
                <a:cs typeface="BentonSans Book"/>
              </a:rPr>
              <a:t> </a:t>
            </a:r>
            <a:r>
              <a:rPr sz="900" spc="-20" dirty="0">
                <a:solidFill>
                  <a:schemeClr val="tx1"/>
                </a:solidFill>
                <a:latin typeface="BentonSans Book"/>
                <a:cs typeface="BentonSans Book"/>
              </a:rPr>
              <a:t>SIRET</a:t>
            </a:r>
            <a:r>
              <a:rPr sz="900" spc="-15" dirty="0">
                <a:solidFill>
                  <a:schemeClr val="tx1"/>
                </a:solidFill>
                <a:latin typeface="BentonSans Book"/>
                <a:cs typeface="BentonSans Book"/>
              </a:rPr>
              <a:t> </a:t>
            </a:r>
            <a:r>
              <a:rPr sz="900" dirty="0">
                <a:solidFill>
                  <a:schemeClr val="tx1"/>
                </a:solidFill>
                <a:latin typeface="BentonSans Book"/>
                <a:cs typeface="BentonSans Book"/>
              </a:rPr>
              <a:t>:</a:t>
            </a:r>
            <a:r>
              <a:rPr sz="900" spc="-20" dirty="0">
                <a:solidFill>
                  <a:schemeClr val="tx1"/>
                </a:solidFill>
                <a:latin typeface="BentonSans Book"/>
                <a:cs typeface="BentonSans Book"/>
              </a:rPr>
              <a:t> </a:t>
            </a:r>
            <a:r>
              <a:rPr sz="900" spc="-10" dirty="0">
                <a:solidFill>
                  <a:schemeClr val="tx1"/>
                </a:solidFill>
                <a:latin typeface="BentonSans Book"/>
                <a:cs typeface="BentonSans Book"/>
              </a:rPr>
              <a:t>302</a:t>
            </a:r>
            <a:r>
              <a:rPr sz="900" spc="-15" dirty="0">
                <a:solidFill>
                  <a:schemeClr val="tx1"/>
                </a:solidFill>
                <a:latin typeface="BentonSans Book"/>
                <a:cs typeface="BentonSans Book"/>
              </a:rPr>
              <a:t> </a:t>
            </a:r>
            <a:r>
              <a:rPr sz="900" spc="-10" dirty="0">
                <a:solidFill>
                  <a:schemeClr val="tx1"/>
                </a:solidFill>
                <a:latin typeface="BentonSans Book"/>
                <a:cs typeface="BentonSans Book"/>
              </a:rPr>
              <a:t>955</a:t>
            </a:r>
            <a:r>
              <a:rPr sz="900" spc="-15" dirty="0">
                <a:solidFill>
                  <a:schemeClr val="tx1"/>
                </a:solidFill>
                <a:latin typeface="BentonSans Book"/>
                <a:cs typeface="BentonSans Book"/>
              </a:rPr>
              <a:t> </a:t>
            </a:r>
            <a:r>
              <a:rPr sz="900" spc="-10" dirty="0">
                <a:solidFill>
                  <a:schemeClr val="tx1"/>
                </a:solidFill>
                <a:latin typeface="BentonSans Book"/>
                <a:cs typeface="BentonSans Book"/>
              </a:rPr>
              <a:t>182</a:t>
            </a:r>
            <a:r>
              <a:rPr sz="900" spc="-20" dirty="0">
                <a:solidFill>
                  <a:schemeClr val="tx1"/>
                </a:solidFill>
                <a:latin typeface="BentonSans Book"/>
                <a:cs typeface="BentonSans Book"/>
              </a:rPr>
              <a:t> </a:t>
            </a:r>
            <a:r>
              <a:rPr sz="900" spc="-10" dirty="0">
                <a:solidFill>
                  <a:schemeClr val="tx1"/>
                </a:solidFill>
                <a:latin typeface="BentonSans Book"/>
                <a:cs typeface="BentonSans Book"/>
              </a:rPr>
              <a:t>000</a:t>
            </a:r>
            <a:r>
              <a:rPr sz="900" spc="-15" dirty="0">
                <a:solidFill>
                  <a:schemeClr val="tx1"/>
                </a:solidFill>
                <a:latin typeface="BentonSans Book"/>
                <a:cs typeface="BentonSans Book"/>
              </a:rPr>
              <a:t> </a:t>
            </a:r>
            <a:r>
              <a:rPr sz="900" spc="-10" dirty="0">
                <a:solidFill>
                  <a:schemeClr val="tx1"/>
                </a:solidFill>
                <a:latin typeface="BentonSans Book"/>
                <a:cs typeface="BentonSans Book"/>
              </a:rPr>
              <a:t>19</a:t>
            </a:r>
            <a:r>
              <a:rPr sz="900" spc="-15" dirty="0">
                <a:solidFill>
                  <a:schemeClr val="tx1"/>
                </a:solidFill>
                <a:latin typeface="BentonSans Book"/>
                <a:cs typeface="BentonSans Book"/>
              </a:rPr>
              <a:t> </a:t>
            </a:r>
            <a:r>
              <a:rPr sz="900" dirty="0">
                <a:solidFill>
                  <a:schemeClr val="tx1"/>
                </a:solidFill>
                <a:latin typeface="BentonSans Book"/>
                <a:cs typeface="BentonSans Book"/>
              </a:rPr>
              <a:t>·</a:t>
            </a:r>
            <a:r>
              <a:rPr sz="900" spc="-20" dirty="0">
                <a:solidFill>
                  <a:schemeClr val="tx1"/>
                </a:solidFill>
                <a:latin typeface="BentonSans Book"/>
                <a:cs typeface="BentonSans Book"/>
              </a:rPr>
              <a:t> </a:t>
            </a:r>
            <a:r>
              <a:rPr sz="900" spc="-10" dirty="0">
                <a:solidFill>
                  <a:schemeClr val="tx1"/>
                </a:solidFill>
                <a:latin typeface="BentonSans Book"/>
                <a:cs typeface="BentonSans Book"/>
              </a:rPr>
              <a:t>APE</a:t>
            </a:r>
            <a:r>
              <a:rPr sz="900" spc="-15" dirty="0">
                <a:solidFill>
                  <a:schemeClr val="tx1"/>
                </a:solidFill>
                <a:latin typeface="BentonSans Book"/>
                <a:cs typeface="BentonSans Book"/>
              </a:rPr>
              <a:t> </a:t>
            </a:r>
            <a:r>
              <a:rPr sz="900" dirty="0">
                <a:solidFill>
                  <a:schemeClr val="tx1"/>
                </a:solidFill>
                <a:latin typeface="BentonSans Book"/>
                <a:cs typeface="BentonSans Book"/>
              </a:rPr>
              <a:t>:</a:t>
            </a:r>
            <a:r>
              <a:rPr sz="900" spc="-15" dirty="0">
                <a:solidFill>
                  <a:schemeClr val="tx1"/>
                </a:solidFill>
                <a:latin typeface="BentonSans Book"/>
                <a:cs typeface="BentonSans Book"/>
              </a:rPr>
              <a:t> </a:t>
            </a:r>
            <a:r>
              <a:rPr sz="900" spc="-20" dirty="0">
                <a:solidFill>
                  <a:schemeClr val="tx1"/>
                </a:solidFill>
                <a:latin typeface="BentonSans Book"/>
                <a:cs typeface="BentonSans Book"/>
              </a:rPr>
              <a:t>8559B </a:t>
            </a:r>
            <a:r>
              <a:rPr sz="900" dirty="0">
                <a:solidFill>
                  <a:schemeClr val="tx1"/>
                </a:solidFill>
                <a:latin typeface="BentonSans Book"/>
                <a:cs typeface="BentonSans Book"/>
              </a:rPr>
              <a:t>·</a:t>
            </a:r>
            <a:r>
              <a:rPr sz="900" spc="-15" dirty="0">
                <a:solidFill>
                  <a:schemeClr val="tx1"/>
                </a:solidFill>
                <a:latin typeface="BentonSans Book"/>
                <a:cs typeface="BentonSans Book"/>
              </a:rPr>
              <a:t> </a:t>
            </a:r>
            <a:r>
              <a:rPr sz="900" spc="-20" dirty="0">
                <a:solidFill>
                  <a:schemeClr val="tx1"/>
                </a:solidFill>
                <a:latin typeface="BentonSans Book"/>
                <a:cs typeface="BentonSans Book"/>
              </a:rPr>
              <a:t>Formation</a:t>
            </a:r>
            <a:r>
              <a:rPr sz="900" spc="-15" dirty="0">
                <a:solidFill>
                  <a:schemeClr val="tx1"/>
                </a:solidFill>
                <a:latin typeface="BentonSans Book"/>
                <a:cs typeface="BentonSans Book"/>
              </a:rPr>
              <a:t> </a:t>
            </a:r>
            <a:r>
              <a:rPr sz="900" spc="-20" dirty="0">
                <a:solidFill>
                  <a:schemeClr val="tx1"/>
                </a:solidFill>
                <a:latin typeface="BentonSans Book"/>
                <a:cs typeface="BentonSans Book"/>
              </a:rPr>
              <a:t>continue </a:t>
            </a:r>
            <a:r>
              <a:rPr sz="900" spc="-10" dirty="0">
                <a:solidFill>
                  <a:schemeClr val="tx1"/>
                </a:solidFill>
                <a:latin typeface="BentonSans Book"/>
                <a:cs typeface="BentonSans Book"/>
              </a:rPr>
              <a:t>N°</a:t>
            </a:r>
            <a:r>
              <a:rPr sz="900" spc="-15" dirty="0">
                <a:solidFill>
                  <a:schemeClr val="tx1"/>
                </a:solidFill>
                <a:latin typeface="BentonSans Book"/>
                <a:cs typeface="BentonSans Book"/>
              </a:rPr>
              <a:t> </a:t>
            </a:r>
            <a:r>
              <a:rPr sz="900" spc="-10" dirty="0">
                <a:solidFill>
                  <a:schemeClr val="tx1"/>
                </a:solidFill>
                <a:latin typeface="BentonSans Book"/>
                <a:cs typeface="BentonSans Book"/>
              </a:rPr>
              <a:t>FC</a:t>
            </a:r>
            <a:r>
              <a:rPr sz="900" spc="-15" dirty="0">
                <a:solidFill>
                  <a:schemeClr val="tx1"/>
                </a:solidFill>
                <a:latin typeface="BentonSans Book"/>
                <a:cs typeface="BentonSans Book"/>
              </a:rPr>
              <a:t> </a:t>
            </a:r>
            <a:r>
              <a:rPr sz="900" spc="-10" dirty="0">
                <a:solidFill>
                  <a:schemeClr val="tx1"/>
                </a:solidFill>
                <a:latin typeface="BentonSans Book"/>
                <a:cs typeface="BentonSans Book"/>
              </a:rPr>
              <a:t>82</a:t>
            </a:r>
            <a:r>
              <a:rPr sz="900" spc="-20" dirty="0">
                <a:solidFill>
                  <a:schemeClr val="tx1"/>
                </a:solidFill>
                <a:latin typeface="BentonSans Book"/>
                <a:cs typeface="BentonSans Book"/>
              </a:rPr>
              <a:t> 7301</a:t>
            </a:r>
            <a:r>
              <a:rPr sz="900" spc="-15" dirty="0">
                <a:solidFill>
                  <a:schemeClr val="tx1"/>
                </a:solidFill>
                <a:latin typeface="BentonSans Book"/>
                <a:cs typeface="BentonSans Book"/>
              </a:rPr>
              <a:t> </a:t>
            </a:r>
            <a:r>
              <a:rPr sz="900" spc="-10" dirty="0">
                <a:solidFill>
                  <a:schemeClr val="tx1"/>
                </a:solidFill>
                <a:latin typeface="BentonSans Book"/>
                <a:cs typeface="BentonSans Book"/>
              </a:rPr>
              <a:t>306</a:t>
            </a:r>
            <a:r>
              <a:rPr sz="900" spc="-15" dirty="0">
                <a:solidFill>
                  <a:schemeClr val="tx1"/>
                </a:solidFill>
                <a:latin typeface="BentonSans Book"/>
                <a:cs typeface="BentonSans Book"/>
              </a:rPr>
              <a:t> </a:t>
            </a:r>
            <a:r>
              <a:rPr sz="900" spc="-25" dirty="0">
                <a:solidFill>
                  <a:schemeClr val="tx1"/>
                </a:solidFill>
                <a:latin typeface="BentonSans Book"/>
                <a:cs typeface="BentonSans Book"/>
              </a:rPr>
              <a:t>73</a:t>
            </a:r>
            <a:endParaRPr sz="900" dirty="0">
              <a:solidFill>
                <a:schemeClr val="tx1"/>
              </a:solidFill>
              <a:latin typeface="BentonSans Book"/>
              <a:cs typeface="BentonSans Book"/>
            </a:endParaRPr>
          </a:p>
        </p:txBody>
      </p:sp>
      <p:sp>
        <p:nvSpPr>
          <p:cNvPr id="52" name="Rectangle 51">
            <a:extLst>
              <a:ext uri="{FF2B5EF4-FFF2-40B4-BE49-F238E27FC236}">
                <a16:creationId xmlns:a16="http://schemas.microsoft.com/office/drawing/2014/main" id="{8B119646-BD90-4585-A05D-BC02EAD07055}"/>
              </a:ext>
            </a:extLst>
          </p:cNvPr>
          <p:cNvSpPr/>
          <p:nvPr/>
        </p:nvSpPr>
        <p:spPr>
          <a:xfrm>
            <a:off x="222247" y="9325743"/>
            <a:ext cx="7191377" cy="446597"/>
          </a:xfrm>
          <a:prstGeom prst="rect">
            <a:avLst/>
          </a:prstGeom>
        </p:spPr>
        <p:txBody>
          <a:bodyPr wrap="square">
            <a:spAutoFit/>
          </a:bodyPr>
          <a:lstStyle/>
          <a:p>
            <a:pPr algn="l">
              <a:lnSpc>
                <a:spcPct val="107000"/>
              </a:lnSpc>
              <a:spcBef>
                <a:spcPts val="60"/>
              </a:spcBef>
              <a:tabLst>
                <a:tab pos="1597660" algn="l"/>
              </a:tabLst>
            </a:pPr>
            <a:r>
              <a:rPr lang="fr-FR" sz="1100" i="1" dirty="0">
                <a:solidFill>
                  <a:srgbClr val="CA9B77"/>
                </a:solidFill>
                <a:latin typeface="BentonSans Light"/>
                <a:cs typeface="Times New Roman" panose="02020603050405020304" pitchFamily="18" charset="0"/>
              </a:rPr>
              <a:t>L’ensemble des formations sont accessibles aux personnes en situation de handicap avec une possibilité d’aménagement du parcours de formation.</a:t>
            </a:r>
          </a:p>
        </p:txBody>
      </p:sp>
      <p:sp>
        <p:nvSpPr>
          <p:cNvPr id="56" name="object 6">
            <a:extLst>
              <a:ext uri="{FF2B5EF4-FFF2-40B4-BE49-F238E27FC236}">
                <a16:creationId xmlns:a16="http://schemas.microsoft.com/office/drawing/2014/main" id="{CE83B2F5-B34E-4333-95DB-412A6EE4D458}"/>
              </a:ext>
            </a:extLst>
          </p:cNvPr>
          <p:cNvSpPr txBox="1"/>
          <p:nvPr/>
        </p:nvSpPr>
        <p:spPr>
          <a:xfrm>
            <a:off x="1448230" y="7480264"/>
            <a:ext cx="1305114" cy="242374"/>
          </a:xfrm>
          <a:prstGeom prst="rect">
            <a:avLst/>
          </a:prstGeom>
          <a:solidFill>
            <a:srgbClr val="CA9B77"/>
          </a:solidFill>
        </p:spPr>
        <p:txBody>
          <a:bodyPr vert="horz" wrap="square" lIns="0" tIns="41910" rIns="0" bIns="0" rtlCol="0">
            <a:spAutoFit/>
          </a:bodyPr>
          <a:lstStyle/>
          <a:p>
            <a:pPr marL="71755">
              <a:lnSpc>
                <a:spcPct val="100000"/>
              </a:lnSpc>
              <a:spcBef>
                <a:spcPts val="330"/>
              </a:spcBef>
            </a:pPr>
            <a:r>
              <a:rPr sz="1300" dirty="0">
                <a:solidFill>
                  <a:srgbClr val="FFFFFF"/>
                </a:solidFill>
                <a:latin typeface="BentonSans Light"/>
                <a:cs typeface="Times New Roman" panose="02020603050405020304" pitchFamily="18" charset="0"/>
              </a:rPr>
              <a:t>RÉMUNÉRATION</a:t>
            </a:r>
          </a:p>
        </p:txBody>
      </p:sp>
      <p:graphicFrame>
        <p:nvGraphicFramePr>
          <p:cNvPr id="57" name="object 15">
            <a:extLst>
              <a:ext uri="{FF2B5EF4-FFF2-40B4-BE49-F238E27FC236}">
                <a16:creationId xmlns:a16="http://schemas.microsoft.com/office/drawing/2014/main" id="{55228D84-F6F7-40DB-8C12-5BE63B58BBF1}"/>
              </a:ext>
            </a:extLst>
          </p:cNvPr>
          <p:cNvGraphicFramePr>
            <a:graphicFrameLocks noGrp="1"/>
          </p:cNvGraphicFramePr>
          <p:nvPr>
            <p:extLst>
              <p:ext uri="{D42A27DB-BD31-4B8C-83A1-F6EECF244321}">
                <p14:modId xmlns:p14="http://schemas.microsoft.com/office/powerpoint/2010/main" val="1829785542"/>
              </p:ext>
            </p:extLst>
          </p:nvPr>
        </p:nvGraphicFramePr>
        <p:xfrm>
          <a:off x="260461" y="7981199"/>
          <a:ext cx="3958713" cy="1174539"/>
        </p:xfrm>
        <a:graphic>
          <a:graphicData uri="http://schemas.openxmlformats.org/drawingml/2006/table">
            <a:tbl>
              <a:tblPr firstRow="1" bandRow="1">
                <a:tableStyleId>{2D5ABB26-0587-4C30-8999-92F81FD0307C}</a:tableStyleId>
              </a:tblPr>
              <a:tblGrid>
                <a:gridCol w="790713">
                  <a:extLst>
                    <a:ext uri="{9D8B030D-6E8A-4147-A177-3AD203B41FA5}">
                      <a16:colId xmlns:a16="http://schemas.microsoft.com/office/drawing/2014/main" val="20000"/>
                    </a:ext>
                  </a:extLst>
                </a:gridCol>
                <a:gridCol w="792000">
                  <a:extLst>
                    <a:ext uri="{9D8B030D-6E8A-4147-A177-3AD203B41FA5}">
                      <a16:colId xmlns:a16="http://schemas.microsoft.com/office/drawing/2014/main" val="20001"/>
                    </a:ext>
                  </a:extLst>
                </a:gridCol>
                <a:gridCol w="792000">
                  <a:extLst>
                    <a:ext uri="{9D8B030D-6E8A-4147-A177-3AD203B41FA5}">
                      <a16:colId xmlns:a16="http://schemas.microsoft.com/office/drawing/2014/main" val="20002"/>
                    </a:ext>
                  </a:extLst>
                </a:gridCol>
                <a:gridCol w="792000">
                  <a:extLst>
                    <a:ext uri="{9D8B030D-6E8A-4147-A177-3AD203B41FA5}">
                      <a16:colId xmlns:a16="http://schemas.microsoft.com/office/drawing/2014/main" val="20003"/>
                    </a:ext>
                  </a:extLst>
                </a:gridCol>
                <a:gridCol w="792000">
                  <a:extLst>
                    <a:ext uri="{9D8B030D-6E8A-4147-A177-3AD203B41FA5}">
                      <a16:colId xmlns:a16="http://schemas.microsoft.com/office/drawing/2014/main" val="20004"/>
                    </a:ext>
                  </a:extLst>
                </a:gridCol>
              </a:tblGrid>
              <a:tr h="286511">
                <a:tc>
                  <a:txBody>
                    <a:bodyPr/>
                    <a:lstStyle/>
                    <a:p>
                      <a:pPr marL="75565" algn="ctr">
                        <a:lnSpc>
                          <a:spcPct val="100000"/>
                        </a:lnSpc>
                        <a:spcBef>
                          <a:spcPts val="695"/>
                        </a:spcBef>
                      </a:pPr>
                      <a:r>
                        <a:rPr lang="fr-FR" sz="800" spc="-10" dirty="0">
                          <a:solidFill>
                            <a:srgbClr val="FFFFFF"/>
                          </a:solidFill>
                          <a:latin typeface="BentonSans Medium"/>
                          <a:cs typeface="BentonSans Medium"/>
                        </a:rPr>
                        <a:t>Situation</a:t>
                      </a:r>
                      <a:endParaRPr sz="800" dirty="0">
                        <a:latin typeface="BentonSans Medium"/>
                        <a:cs typeface="BentonSans Medium"/>
                      </a:endParaRPr>
                    </a:p>
                  </a:txBody>
                  <a:tcPr marL="0" marR="0" marT="88265" marB="0">
                    <a:solidFill>
                      <a:srgbClr val="CA9B77"/>
                    </a:solidFill>
                  </a:tcPr>
                </a:tc>
                <a:tc>
                  <a:txBody>
                    <a:bodyPr/>
                    <a:lstStyle/>
                    <a:p>
                      <a:pPr marL="6985" algn="ctr">
                        <a:lnSpc>
                          <a:spcPct val="100000"/>
                        </a:lnSpc>
                        <a:spcBef>
                          <a:spcPts val="695"/>
                        </a:spcBef>
                      </a:pPr>
                      <a:r>
                        <a:rPr sz="800" dirty="0">
                          <a:solidFill>
                            <a:srgbClr val="FFFFFF"/>
                          </a:solidFill>
                          <a:latin typeface="BentonSans Medium"/>
                          <a:cs typeface="BentonSans Medium"/>
                        </a:rPr>
                        <a:t>16 </a:t>
                      </a:r>
                      <a:r>
                        <a:rPr lang="fr-FR" sz="800" spc="-25" dirty="0">
                          <a:solidFill>
                            <a:srgbClr val="FFFFFF"/>
                          </a:solidFill>
                          <a:latin typeface="BentonSans Medium"/>
                          <a:cs typeface="BentonSans Medium"/>
                        </a:rPr>
                        <a:t>à 17 ans</a:t>
                      </a:r>
                      <a:endParaRPr sz="800" dirty="0">
                        <a:latin typeface="BentonSans Medium"/>
                        <a:cs typeface="BentonSans Medium"/>
                      </a:endParaRPr>
                    </a:p>
                  </a:txBody>
                  <a:tcPr marL="0" marR="0" marT="88265" marB="0">
                    <a:solidFill>
                      <a:srgbClr val="CA9B77"/>
                    </a:solidFill>
                  </a:tcPr>
                </a:tc>
                <a:tc>
                  <a:txBody>
                    <a:bodyPr/>
                    <a:lstStyle/>
                    <a:p>
                      <a:pPr marL="34925" algn="ctr">
                        <a:lnSpc>
                          <a:spcPct val="100000"/>
                        </a:lnSpc>
                        <a:spcBef>
                          <a:spcPts val="695"/>
                        </a:spcBef>
                      </a:pPr>
                      <a:r>
                        <a:rPr sz="800" dirty="0">
                          <a:solidFill>
                            <a:srgbClr val="FFFFFF"/>
                          </a:solidFill>
                          <a:latin typeface="BentonSans Medium"/>
                          <a:cs typeface="BentonSans Medium"/>
                        </a:rPr>
                        <a:t>18</a:t>
                      </a:r>
                      <a:r>
                        <a:rPr lang="fr-FR" sz="800" dirty="0">
                          <a:solidFill>
                            <a:srgbClr val="FFFFFF"/>
                          </a:solidFill>
                          <a:latin typeface="BentonSans Medium"/>
                          <a:cs typeface="BentonSans Medium"/>
                        </a:rPr>
                        <a:t> à </a:t>
                      </a:r>
                      <a:r>
                        <a:rPr sz="800" dirty="0">
                          <a:solidFill>
                            <a:srgbClr val="FFFFFF"/>
                          </a:solidFill>
                          <a:latin typeface="BentonSans Medium"/>
                          <a:cs typeface="BentonSans Medium"/>
                        </a:rPr>
                        <a:t>20 </a:t>
                      </a:r>
                      <a:r>
                        <a:rPr sz="800" spc="-25" dirty="0">
                          <a:solidFill>
                            <a:srgbClr val="FFFFFF"/>
                          </a:solidFill>
                          <a:latin typeface="BentonSans Medium"/>
                          <a:cs typeface="BentonSans Medium"/>
                        </a:rPr>
                        <a:t>ans</a:t>
                      </a:r>
                      <a:endParaRPr sz="800" dirty="0">
                        <a:latin typeface="BentonSans Medium"/>
                        <a:cs typeface="BentonSans Medium"/>
                      </a:endParaRPr>
                    </a:p>
                  </a:txBody>
                  <a:tcPr marL="0" marR="0" marT="88265" marB="0">
                    <a:solidFill>
                      <a:srgbClr val="CA9B77"/>
                    </a:solidFill>
                  </a:tcPr>
                </a:tc>
                <a:tc>
                  <a:txBody>
                    <a:bodyPr/>
                    <a:lstStyle/>
                    <a:p>
                      <a:pPr algn="ctr">
                        <a:lnSpc>
                          <a:spcPct val="100000"/>
                        </a:lnSpc>
                        <a:spcBef>
                          <a:spcPts val="695"/>
                        </a:spcBef>
                      </a:pPr>
                      <a:r>
                        <a:rPr sz="800" dirty="0">
                          <a:solidFill>
                            <a:srgbClr val="FFFFFF"/>
                          </a:solidFill>
                          <a:latin typeface="BentonSans Medium"/>
                          <a:ea typeface="+mn-ea"/>
                          <a:cs typeface="BentonSans Medium"/>
                        </a:rPr>
                        <a:t>21</a:t>
                      </a:r>
                      <a:r>
                        <a:rPr lang="fr-FR" sz="800" dirty="0">
                          <a:solidFill>
                            <a:srgbClr val="FFFFFF"/>
                          </a:solidFill>
                          <a:latin typeface="BentonSans Medium"/>
                          <a:ea typeface="+mn-ea"/>
                          <a:cs typeface="BentonSans Medium"/>
                        </a:rPr>
                        <a:t> à </a:t>
                      </a:r>
                      <a:r>
                        <a:rPr sz="800" dirty="0">
                          <a:solidFill>
                            <a:srgbClr val="FFFFFF"/>
                          </a:solidFill>
                          <a:latin typeface="BentonSans Medium"/>
                          <a:ea typeface="+mn-ea"/>
                          <a:cs typeface="BentonSans Medium"/>
                        </a:rPr>
                        <a:t>25 ans</a:t>
                      </a:r>
                    </a:p>
                  </a:txBody>
                  <a:tcPr marL="0" marR="0" marT="88265" marB="0">
                    <a:solidFill>
                      <a:srgbClr val="CA9B77"/>
                    </a:solidFill>
                  </a:tcPr>
                </a:tc>
                <a:tc>
                  <a:txBody>
                    <a:bodyPr/>
                    <a:lstStyle/>
                    <a:p>
                      <a:pPr marL="194310" marR="119380" indent="-67310" algn="ctr">
                        <a:lnSpc>
                          <a:spcPts val="900"/>
                        </a:lnSpc>
                        <a:spcBef>
                          <a:spcPts val="325"/>
                        </a:spcBef>
                      </a:pPr>
                      <a:r>
                        <a:rPr sz="800" spc="-25" dirty="0">
                          <a:solidFill>
                            <a:srgbClr val="FFFFFF"/>
                          </a:solidFill>
                          <a:latin typeface="BentonSans Medium"/>
                          <a:ea typeface="+mn-ea"/>
                          <a:cs typeface="BentonSans Medium"/>
                        </a:rPr>
                        <a:t>26 </a:t>
                      </a:r>
                      <a:r>
                        <a:rPr sz="800" spc="-25" dirty="0" err="1">
                          <a:solidFill>
                            <a:srgbClr val="FFFFFF"/>
                          </a:solidFill>
                          <a:latin typeface="BentonSans Medium"/>
                          <a:ea typeface="+mn-ea"/>
                          <a:cs typeface="BentonSans Medium"/>
                        </a:rPr>
                        <a:t>ans</a:t>
                      </a:r>
                      <a:r>
                        <a:rPr lang="fr-FR" sz="800" spc="-25" dirty="0">
                          <a:solidFill>
                            <a:srgbClr val="FFFFFF"/>
                          </a:solidFill>
                          <a:latin typeface="BentonSans Medium"/>
                          <a:ea typeface="+mn-ea"/>
                          <a:cs typeface="BentonSans Medium"/>
                        </a:rPr>
                        <a:t> &amp;</a:t>
                      </a:r>
                      <a:r>
                        <a:rPr sz="800" spc="-25" dirty="0">
                          <a:solidFill>
                            <a:srgbClr val="FFFFFF"/>
                          </a:solidFill>
                          <a:latin typeface="BentonSans Medium"/>
                          <a:ea typeface="+mn-ea"/>
                          <a:cs typeface="BentonSans Medium"/>
                        </a:rPr>
                        <a:t>+</a:t>
                      </a:r>
                    </a:p>
                  </a:txBody>
                  <a:tcPr marL="0" marR="0" marT="41275" marB="0" anchor="ctr">
                    <a:solidFill>
                      <a:srgbClr val="CA9B77"/>
                    </a:solidFill>
                  </a:tcPr>
                </a:tc>
                <a:extLst>
                  <a:ext uri="{0D108BD9-81ED-4DB2-BD59-A6C34878D82A}">
                    <a16:rowId xmlns:a16="http://schemas.microsoft.com/office/drawing/2014/main" val="10000"/>
                  </a:ext>
                </a:extLst>
              </a:tr>
              <a:tr h="277228">
                <a:tc>
                  <a:txBody>
                    <a:bodyPr/>
                    <a:lstStyle/>
                    <a:p>
                      <a:pPr marL="127635">
                        <a:lnSpc>
                          <a:spcPct val="100000"/>
                        </a:lnSpc>
                        <a:spcBef>
                          <a:spcPts val="665"/>
                        </a:spcBef>
                      </a:pPr>
                      <a:r>
                        <a:rPr sz="800" dirty="0">
                          <a:solidFill>
                            <a:srgbClr val="CA9B77"/>
                          </a:solidFill>
                          <a:latin typeface="BentonSans Medium"/>
                          <a:cs typeface="BentonSans Medium"/>
                        </a:rPr>
                        <a:t>1</a:t>
                      </a:r>
                      <a:r>
                        <a:rPr sz="675" baseline="30864" dirty="0">
                          <a:solidFill>
                            <a:srgbClr val="CA9B77"/>
                          </a:solidFill>
                          <a:latin typeface="BentonSans Medium"/>
                          <a:cs typeface="BentonSans Medium"/>
                        </a:rPr>
                        <a:t>ère</a:t>
                      </a:r>
                      <a:r>
                        <a:rPr sz="675" spc="30" baseline="30864" dirty="0">
                          <a:solidFill>
                            <a:srgbClr val="CA9B77"/>
                          </a:solidFill>
                          <a:latin typeface="BentonSans Medium"/>
                          <a:cs typeface="BentonSans Medium"/>
                        </a:rPr>
                        <a:t> </a:t>
                      </a:r>
                      <a:r>
                        <a:rPr sz="800" spc="-10" dirty="0">
                          <a:solidFill>
                            <a:srgbClr val="CA9B77"/>
                          </a:solidFill>
                          <a:latin typeface="BentonSans Medium"/>
                          <a:cs typeface="BentonSans Medium"/>
                        </a:rPr>
                        <a:t>année</a:t>
                      </a:r>
                      <a:endParaRPr sz="800" dirty="0">
                        <a:latin typeface="BentonSans Medium"/>
                        <a:cs typeface="BentonSans Medium"/>
                      </a:endParaRPr>
                    </a:p>
                  </a:txBody>
                  <a:tcPr marL="0" marR="0" marT="84455" marB="0">
                    <a:lnB w="3175">
                      <a:solidFill>
                        <a:srgbClr val="CA9B77"/>
                      </a:solidFill>
                      <a:prstDash val="solid"/>
                    </a:lnB>
                  </a:tcPr>
                </a:tc>
                <a:tc>
                  <a:txBody>
                    <a:bodyPr/>
                    <a:lstStyle/>
                    <a:p>
                      <a:pPr marL="6985" algn="ctr">
                        <a:lnSpc>
                          <a:spcPct val="100000"/>
                        </a:lnSpc>
                        <a:spcBef>
                          <a:spcPts val="665"/>
                        </a:spcBef>
                      </a:pPr>
                      <a:r>
                        <a:rPr sz="800" spc="-25" dirty="0">
                          <a:solidFill>
                            <a:srgbClr val="282727"/>
                          </a:solidFill>
                          <a:latin typeface="BentonSans Book"/>
                          <a:cs typeface="BentonSans Book"/>
                        </a:rPr>
                        <a:t>27%</a:t>
                      </a:r>
                      <a:endParaRPr sz="800" dirty="0">
                        <a:latin typeface="BentonSans Book"/>
                        <a:cs typeface="BentonSans Book"/>
                      </a:endParaRPr>
                    </a:p>
                  </a:txBody>
                  <a:tcPr marL="0" marR="0" marT="84455" marB="0">
                    <a:lnB w="3175">
                      <a:solidFill>
                        <a:srgbClr val="CA9B77"/>
                      </a:solidFill>
                      <a:prstDash val="solid"/>
                    </a:lnB>
                  </a:tcPr>
                </a:tc>
                <a:tc>
                  <a:txBody>
                    <a:bodyPr/>
                    <a:lstStyle/>
                    <a:p>
                      <a:pPr marL="34925" algn="ctr">
                        <a:lnSpc>
                          <a:spcPct val="100000"/>
                        </a:lnSpc>
                        <a:spcBef>
                          <a:spcPts val="665"/>
                        </a:spcBef>
                      </a:pPr>
                      <a:r>
                        <a:rPr sz="800" spc="-25" dirty="0">
                          <a:solidFill>
                            <a:srgbClr val="282727"/>
                          </a:solidFill>
                          <a:latin typeface="BentonSans Book"/>
                          <a:cs typeface="BentonSans Book"/>
                        </a:rPr>
                        <a:t>43%</a:t>
                      </a:r>
                      <a:endParaRPr sz="800" dirty="0">
                        <a:latin typeface="BentonSans Book"/>
                        <a:cs typeface="BentonSans Book"/>
                      </a:endParaRPr>
                    </a:p>
                  </a:txBody>
                  <a:tcPr marL="0" marR="0" marT="84455" marB="0">
                    <a:lnB w="3175">
                      <a:solidFill>
                        <a:srgbClr val="CA9B77"/>
                      </a:solidFill>
                      <a:prstDash val="solid"/>
                    </a:lnB>
                  </a:tcPr>
                </a:tc>
                <a:tc>
                  <a:txBody>
                    <a:bodyPr/>
                    <a:lstStyle/>
                    <a:p>
                      <a:pPr algn="ctr">
                        <a:lnSpc>
                          <a:spcPct val="100000"/>
                        </a:lnSpc>
                        <a:spcBef>
                          <a:spcPts val="665"/>
                        </a:spcBef>
                      </a:pPr>
                      <a:r>
                        <a:rPr sz="800" spc="-25" dirty="0">
                          <a:solidFill>
                            <a:srgbClr val="282727"/>
                          </a:solidFill>
                          <a:latin typeface="BentonSans Book"/>
                          <a:cs typeface="BentonSans Book"/>
                        </a:rPr>
                        <a:t>53%</a:t>
                      </a:r>
                      <a:endParaRPr sz="800" dirty="0">
                        <a:latin typeface="BentonSans Book"/>
                        <a:cs typeface="BentonSans Book"/>
                      </a:endParaRPr>
                    </a:p>
                  </a:txBody>
                  <a:tcPr marL="0" marR="0" marT="84455" marB="0">
                    <a:lnB w="3175">
                      <a:solidFill>
                        <a:srgbClr val="CA9B77"/>
                      </a:solidFill>
                      <a:prstDash val="solid"/>
                    </a:lnB>
                  </a:tcPr>
                </a:tc>
                <a:tc rowSpan="3">
                  <a:txBody>
                    <a:bodyPr/>
                    <a:lstStyle/>
                    <a:p>
                      <a:pPr>
                        <a:lnSpc>
                          <a:spcPct val="100000"/>
                        </a:lnSpc>
                      </a:pPr>
                      <a:endParaRPr sz="900" dirty="0">
                        <a:latin typeface="Times New Roman"/>
                        <a:cs typeface="Times New Roman"/>
                      </a:endParaRPr>
                    </a:p>
                    <a:p>
                      <a:pPr>
                        <a:lnSpc>
                          <a:spcPct val="100000"/>
                        </a:lnSpc>
                      </a:pPr>
                      <a:endParaRPr sz="900" dirty="0">
                        <a:latin typeface="Times New Roman"/>
                        <a:cs typeface="Times New Roman"/>
                      </a:endParaRPr>
                    </a:p>
                    <a:p>
                      <a:pPr>
                        <a:lnSpc>
                          <a:spcPct val="100000"/>
                        </a:lnSpc>
                        <a:spcBef>
                          <a:spcPts val="15"/>
                        </a:spcBef>
                      </a:pPr>
                      <a:endParaRPr sz="800" dirty="0">
                        <a:latin typeface="Times New Roman"/>
                        <a:cs typeface="Times New Roman"/>
                      </a:endParaRPr>
                    </a:p>
                    <a:p>
                      <a:pPr marL="151130">
                        <a:lnSpc>
                          <a:spcPct val="100000"/>
                        </a:lnSpc>
                      </a:pPr>
                      <a:r>
                        <a:rPr sz="800" spc="-20" dirty="0">
                          <a:solidFill>
                            <a:srgbClr val="282727"/>
                          </a:solidFill>
                          <a:latin typeface="BentonSans Book"/>
                          <a:cs typeface="BentonSans Book"/>
                        </a:rPr>
                        <a:t>100%</a:t>
                      </a:r>
                      <a:endParaRPr sz="800" dirty="0">
                        <a:latin typeface="BentonSans Book"/>
                        <a:cs typeface="BentonSans Book"/>
                      </a:endParaRPr>
                    </a:p>
                  </a:txBody>
                  <a:tcPr marL="0" marR="0" marT="0" marB="0">
                    <a:lnB w="12700">
                      <a:solidFill>
                        <a:srgbClr val="CA9B77"/>
                      </a:solidFill>
                      <a:prstDash val="solid"/>
                    </a:lnB>
                    <a:solidFill>
                      <a:srgbClr val="F4F4F4"/>
                    </a:solidFill>
                  </a:tcPr>
                </a:tc>
                <a:extLst>
                  <a:ext uri="{0D108BD9-81ED-4DB2-BD59-A6C34878D82A}">
                    <a16:rowId xmlns:a16="http://schemas.microsoft.com/office/drawing/2014/main" val="10001"/>
                  </a:ext>
                </a:extLst>
              </a:tr>
              <a:tr h="304800">
                <a:tc>
                  <a:txBody>
                    <a:bodyPr/>
                    <a:lstStyle/>
                    <a:p>
                      <a:pPr marL="104775">
                        <a:lnSpc>
                          <a:spcPct val="100000"/>
                        </a:lnSpc>
                        <a:spcBef>
                          <a:spcPts val="665"/>
                        </a:spcBef>
                      </a:pPr>
                      <a:r>
                        <a:rPr sz="800" dirty="0">
                          <a:solidFill>
                            <a:srgbClr val="CA9B77"/>
                          </a:solidFill>
                          <a:latin typeface="BentonSans Medium"/>
                          <a:cs typeface="BentonSans Medium"/>
                        </a:rPr>
                        <a:t>2</a:t>
                      </a:r>
                      <a:r>
                        <a:rPr sz="675" baseline="30864" dirty="0">
                          <a:solidFill>
                            <a:srgbClr val="CA9B77"/>
                          </a:solidFill>
                          <a:latin typeface="BentonSans Medium"/>
                          <a:cs typeface="BentonSans Medium"/>
                        </a:rPr>
                        <a:t>ème</a:t>
                      </a:r>
                      <a:r>
                        <a:rPr sz="675" spc="37" baseline="30864" dirty="0">
                          <a:solidFill>
                            <a:srgbClr val="CA9B77"/>
                          </a:solidFill>
                          <a:latin typeface="BentonSans Medium"/>
                          <a:cs typeface="BentonSans Medium"/>
                        </a:rPr>
                        <a:t> </a:t>
                      </a:r>
                      <a:r>
                        <a:rPr sz="800" spc="-10" dirty="0">
                          <a:solidFill>
                            <a:srgbClr val="CA9B77"/>
                          </a:solidFill>
                          <a:latin typeface="BentonSans Medium"/>
                          <a:cs typeface="BentonSans Medium"/>
                        </a:rPr>
                        <a:t>année</a:t>
                      </a:r>
                      <a:endParaRPr sz="800" dirty="0">
                        <a:latin typeface="BentonSans Medium"/>
                        <a:cs typeface="BentonSans Medium"/>
                      </a:endParaRPr>
                    </a:p>
                  </a:txBody>
                  <a:tcPr marL="0" marR="0" marT="84455" marB="0">
                    <a:lnT w="3175">
                      <a:solidFill>
                        <a:srgbClr val="CA9B77"/>
                      </a:solidFill>
                      <a:prstDash val="solid"/>
                    </a:lnT>
                    <a:lnB w="3175">
                      <a:solidFill>
                        <a:srgbClr val="CA9B77"/>
                      </a:solidFill>
                      <a:prstDash val="solid"/>
                    </a:lnB>
                    <a:solidFill>
                      <a:srgbClr val="F4F4F4"/>
                    </a:solidFill>
                  </a:tcPr>
                </a:tc>
                <a:tc>
                  <a:txBody>
                    <a:bodyPr/>
                    <a:lstStyle/>
                    <a:p>
                      <a:pPr marL="6985" algn="ctr">
                        <a:lnSpc>
                          <a:spcPct val="100000"/>
                        </a:lnSpc>
                        <a:spcBef>
                          <a:spcPts val="665"/>
                        </a:spcBef>
                      </a:pPr>
                      <a:r>
                        <a:rPr sz="800" spc="-25" dirty="0">
                          <a:solidFill>
                            <a:srgbClr val="282727"/>
                          </a:solidFill>
                          <a:latin typeface="BentonSans Book"/>
                          <a:cs typeface="BentonSans Book"/>
                        </a:rPr>
                        <a:t>39%</a:t>
                      </a:r>
                      <a:endParaRPr sz="800" dirty="0">
                        <a:latin typeface="BentonSans Book"/>
                        <a:cs typeface="BentonSans Book"/>
                      </a:endParaRPr>
                    </a:p>
                  </a:txBody>
                  <a:tcPr marL="0" marR="0" marT="84455" marB="0">
                    <a:lnT w="3175">
                      <a:solidFill>
                        <a:srgbClr val="CA9B77"/>
                      </a:solidFill>
                      <a:prstDash val="solid"/>
                    </a:lnT>
                    <a:lnB w="3175">
                      <a:solidFill>
                        <a:srgbClr val="CA9B77"/>
                      </a:solidFill>
                      <a:prstDash val="solid"/>
                    </a:lnB>
                    <a:solidFill>
                      <a:srgbClr val="F4F4F4"/>
                    </a:solidFill>
                  </a:tcPr>
                </a:tc>
                <a:tc>
                  <a:txBody>
                    <a:bodyPr/>
                    <a:lstStyle/>
                    <a:p>
                      <a:pPr marL="34925" algn="ctr">
                        <a:lnSpc>
                          <a:spcPct val="100000"/>
                        </a:lnSpc>
                        <a:spcBef>
                          <a:spcPts val="665"/>
                        </a:spcBef>
                      </a:pPr>
                      <a:r>
                        <a:rPr sz="800" spc="-25" dirty="0">
                          <a:solidFill>
                            <a:srgbClr val="282727"/>
                          </a:solidFill>
                          <a:latin typeface="BentonSans Book"/>
                          <a:cs typeface="BentonSans Book"/>
                        </a:rPr>
                        <a:t>51%</a:t>
                      </a:r>
                      <a:endParaRPr sz="800">
                        <a:latin typeface="BentonSans Book"/>
                        <a:cs typeface="BentonSans Book"/>
                      </a:endParaRPr>
                    </a:p>
                  </a:txBody>
                  <a:tcPr marL="0" marR="0" marT="84455" marB="0">
                    <a:lnT w="3175">
                      <a:solidFill>
                        <a:srgbClr val="CA9B77"/>
                      </a:solidFill>
                      <a:prstDash val="solid"/>
                    </a:lnT>
                    <a:lnB w="3175">
                      <a:solidFill>
                        <a:srgbClr val="CA9B77"/>
                      </a:solidFill>
                      <a:prstDash val="solid"/>
                    </a:lnB>
                    <a:solidFill>
                      <a:srgbClr val="F4F4F4"/>
                    </a:solidFill>
                  </a:tcPr>
                </a:tc>
                <a:tc>
                  <a:txBody>
                    <a:bodyPr/>
                    <a:lstStyle/>
                    <a:p>
                      <a:pPr algn="ctr">
                        <a:lnSpc>
                          <a:spcPct val="100000"/>
                        </a:lnSpc>
                        <a:spcBef>
                          <a:spcPts val="665"/>
                        </a:spcBef>
                      </a:pPr>
                      <a:r>
                        <a:rPr sz="800" spc="-25" dirty="0">
                          <a:solidFill>
                            <a:srgbClr val="282727"/>
                          </a:solidFill>
                          <a:latin typeface="BentonSans Book"/>
                          <a:cs typeface="BentonSans Book"/>
                        </a:rPr>
                        <a:t>61%</a:t>
                      </a:r>
                      <a:endParaRPr sz="800" dirty="0">
                        <a:latin typeface="BentonSans Book"/>
                        <a:cs typeface="BentonSans Book"/>
                      </a:endParaRPr>
                    </a:p>
                  </a:txBody>
                  <a:tcPr marL="0" marR="0" marT="84455" marB="0">
                    <a:lnT w="3175">
                      <a:solidFill>
                        <a:srgbClr val="CA9B77"/>
                      </a:solidFill>
                      <a:prstDash val="solid"/>
                    </a:lnT>
                    <a:lnB w="3175">
                      <a:solidFill>
                        <a:srgbClr val="CA9B77"/>
                      </a:solidFill>
                      <a:prstDash val="solid"/>
                    </a:lnB>
                    <a:solidFill>
                      <a:srgbClr val="F4F4F4"/>
                    </a:solidFill>
                  </a:tcPr>
                </a:tc>
                <a:tc vMerge="1">
                  <a:txBody>
                    <a:bodyPr/>
                    <a:lstStyle/>
                    <a:p>
                      <a:endParaRPr/>
                    </a:p>
                  </a:txBody>
                  <a:tcPr marL="0" marR="0" marT="0" marB="0">
                    <a:lnB w="12700">
                      <a:solidFill>
                        <a:srgbClr val="CA9B77"/>
                      </a:solidFill>
                      <a:prstDash val="solid"/>
                    </a:lnB>
                    <a:solidFill>
                      <a:srgbClr val="F4F4F4"/>
                    </a:solidFill>
                  </a:tcPr>
                </a:tc>
                <a:extLst>
                  <a:ext uri="{0D108BD9-81ED-4DB2-BD59-A6C34878D82A}">
                    <a16:rowId xmlns:a16="http://schemas.microsoft.com/office/drawing/2014/main" val="10002"/>
                  </a:ext>
                </a:extLst>
              </a:tr>
              <a:tr h="306000">
                <a:tc>
                  <a:txBody>
                    <a:bodyPr/>
                    <a:lstStyle/>
                    <a:p>
                      <a:pPr marL="99060">
                        <a:lnSpc>
                          <a:spcPct val="100000"/>
                        </a:lnSpc>
                        <a:spcBef>
                          <a:spcPts val="665"/>
                        </a:spcBef>
                      </a:pPr>
                      <a:r>
                        <a:rPr sz="800" dirty="0">
                          <a:solidFill>
                            <a:srgbClr val="CA9B77"/>
                          </a:solidFill>
                          <a:latin typeface="BentonSans Medium"/>
                          <a:cs typeface="BentonSans Medium"/>
                        </a:rPr>
                        <a:t>3</a:t>
                      </a:r>
                      <a:r>
                        <a:rPr sz="675" baseline="30864" dirty="0">
                          <a:solidFill>
                            <a:srgbClr val="CA9B77"/>
                          </a:solidFill>
                          <a:latin typeface="BentonSans Medium"/>
                          <a:cs typeface="BentonSans Medium"/>
                        </a:rPr>
                        <a:t>ème</a:t>
                      </a:r>
                      <a:r>
                        <a:rPr sz="675" spc="157" baseline="30864" dirty="0">
                          <a:solidFill>
                            <a:srgbClr val="CA9B77"/>
                          </a:solidFill>
                          <a:latin typeface="BentonSans Medium"/>
                          <a:cs typeface="BentonSans Medium"/>
                        </a:rPr>
                        <a:t> </a:t>
                      </a:r>
                      <a:r>
                        <a:rPr sz="800" spc="-10" dirty="0">
                          <a:solidFill>
                            <a:srgbClr val="CA9B77"/>
                          </a:solidFill>
                          <a:latin typeface="BentonSans Medium"/>
                          <a:cs typeface="BentonSans Medium"/>
                        </a:rPr>
                        <a:t>année</a:t>
                      </a:r>
                      <a:endParaRPr sz="800" dirty="0">
                        <a:latin typeface="BentonSans Medium"/>
                        <a:cs typeface="BentonSans Medium"/>
                      </a:endParaRPr>
                    </a:p>
                  </a:txBody>
                  <a:tcPr marL="0" marR="0" marT="84455" marB="0">
                    <a:lnT w="3175">
                      <a:solidFill>
                        <a:srgbClr val="CA9B77"/>
                      </a:solidFill>
                      <a:prstDash val="solid"/>
                    </a:lnT>
                    <a:lnB w="12700">
                      <a:solidFill>
                        <a:srgbClr val="CA9B77"/>
                      </a:solidFill>
                      <a:prstDash val="solid"/>
                    </a:lnB>
                  </a:tcPr>
                </a:tc>
                <a:tc>
                  <a:txBody>
                    <a:bodyPr/>
                    <a:lstStyle/>
                    <a:p>
                      <a:pPr marL="6985" algn="ctr">
                        <a:lnSpc>
                          <a:spcPct val="100000"/>
                        </a:lnSpc>
                        <a:spcBef>
                          <a:spcPts val="665"/>
                        </a:spcBef>
                      </a:pPr>
                      <a:r>
                        <a:rPr sz="800" spc="-25" dirty="0">
                          <a:solidFill>
                            <a:srgbClr val="282727"/>
                          </a:solidFill>
                          <a:latin typeface="BentonSans Book"/>
                          <a:cs typeface="BentonSans Book"/>
                        </a:rPr>
                        <a:t>55%</a:t>
                      </a:r>
                      <a:endParaRPr sz="800" dirty="0">
                        <a:latin typeface="BentonSans Book"/>
                        <a:cs typeface="BentonSans Book"/>
                      </a:endParaRPr>
                    </a:p>
                  </a:txBody>
                  <a:tcPr marL="0" marR="0" marT="84455" marB="0">
                    <a:lnT w="3175">
                      <a:solidFill>
                        <a:srgbClr val="CA9B77"/>
                      </a:solidFill>
                      <a:prstDash val="solid"/>
                    </a:lnT>
                    <a:lnB w="12700">
                      <a:solidFill>
                        <a:srgbClr val="CA9B77"/>
                      </a:solidFill>
                      <a:prstDash val="solid"/>
                    </a:lnB>
                  </a:tcPr>
                </a:tc>
                <a:tc>
                  <a:txBody>
                    <a:bodyPr/>
                    <a:lstStyle/>
                    <a:p>
                      <a:pPr marL="34925" algn="ctr">
                        <a:lnSpc>
                          <a:spcPct val="100000"/>
                        </a:lnSpc>
                        <a:spcBef>
                          <a:spcPts val="665"/>
                        </a:spcBef>
                      </a:pPr>
                      <a:r>
                        <a:rPr sz="800" spc="-25" dirty="0">
                          <a:solidFill>
                            <a:srgbClr val="282727"/>
                          </a:solidFill>
                          <a:latin typeface="BentonSans Book"/>
                          <a:cs typeface="BentonSans Book"/>
                        </a:rPr>
                        <a:t>67%</a:t>
                      </a:r>
                      <a:endParaRPr sz="800" dirty="0">
                        <a:latin typeface="BentonSans Book"/>
                        <a:cs typeface="BentonSans Book"/>
                      </a:endParaRPr>
                    </a:p>
                  </a:txBody>
                  <a:tcPr marL="0" marR="0" marT="84455" marB="0">
                    <a:lnT w="3175">
                      <a:solidFill>
                        <a:srgbClr val="CA9B77"/>
                      </a:solidFill>
                      <a:prstDash val="solid"/>
                    </a:lnT>
                    <a:lnB w="12700">
                      <a:solidFill>
                        <a:srgbClr val="CA9B77"/>
                      </a:solidFill>
                      <a:prstDash val="solid"/>
                    </a:lnB>
                  </a:tcPr>
                </a:tc>
                <a:tc>
                  <a:txBody>
                    <a:bodyPr/>
                    <a:lstStyle/>
                    <a:p>
                      <a:pPr algn="ctr">
                        <a:lnSpc>
                          <a:spcPct val="100000"/>
                        </a:lnSpc>
                        <a:spcBef>
                          <a:spcPts val="665"/>
                        </a:spcBef>
                      </a:pPr>
                      <a:r>
                        <a:rPr sz="800" spc="-25" dirty="0">
                          <a:solidFill>
                            <a:srgbClr val="282727"/>
                          </a:solidFill>
                          <a:latin typeface="BentonSans Book"/>
                          <a:cs typeface="BentonSans Book"/>
                        </a:rPr>
                        <a:t>78%</a:t>
                      </a:r>
                      <a:endParaRPr sz="800" dirty="0">
                        <a:latin typeface="BentonSans Book"/>
                        <a:cs typeface="BentonSans Book"/>
                      </a:endParaRPr>
                    </a:p>
                  </a:txBody>
                  <a:tcPr marL="0" marR="0" marT="84455" marB="0">
                    <a:lnT w="3175">
                      <a:solidFill>
                        <a:srgbClr val="CA9B77"/>
                      </a:solidFill>
                      <a:prstDash val="solid"/>
                    </a:lnT>
                    <a:lnB w="12700">
                      <a:solidFill>
                        <a:srgbClr val="CA9B77"/>
                      </a:solidFill>
                      <a:prstDash val="solid"/>
                    </a:lnB>
                  </a:tcPr>
                </a:tc>
                <a:tc vMerge="1">
                  <a:txBody>
                    <a:bodyPr/>
                    <a:lstStyle/>
                    <a:p>
                      <a:endParaRPr/>
                    </a:p>
                  </a:txBody>
                  <a:tcPr marL="0" marR="0" marT="0" marB="0">
                    <a:lnB w="12700">
                      <a:solidFill>
                        <a:srgbClr val="CA9B77"/>
                      </a:solidFill>
                      <a:prstDash val="solid"/>
                    </a:lnB>
                    <a:solidFill>
                      <a:srgbClr val="F4F4F4"/>
                    </a:solidFill>
                  </a:tcPr>
                </a:tc>
                <a:extLst>
                  <a:ext uri="{0D108BD9-81ED-4DB2-BD59-A6C34878D82A}">
                    <a16:rowId xmlns:a16="http://schemas.microsoft.com/office/drawing/2014/main" val="10003"/>
                  </a:ext>
                </a:extLst>
              </a:tr>
            </a:tbl>
          </a:graphicData>
        </a:graphic>
      </p:graphicFrame>
      <p:sp>
        <p:nvSpPr>
          <p:cNvPr id="58" name="Rectangle 7">
            <a:extLst>
              <a:ext uri="{FF2B5EF4-FFF2-40B4-BE49-F238E27FC236}">
                <a16:creationId xmlns:a16="http://schemas.microsoft.com/office/drawing/2014/main" id="{D5999253-A43D-48E6-BB07-76C60301A941}"/>
              </a:ext>
            </a:extLst>
          </p:cNvPr>
          <p:cNvSpPr>
            <a:spLocks noChangeArrowheads="1"/>
          </p:cNvSpPr>
          <p:nvPr/>
        </p:nvSpPr>
        <p:spPr bwMode="auto">
          <a:xfrm>
            <a:off x="4379571" y="8060636"/>
            <a:ext cx="284947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fr-FR" altLang="fr-FR" sz="1200" dirty="0">
                <a:solidFill>
                  <a:schemeClr val="tx1"/>
                </a:solidFill>
                <a:latin typeface="BentonSans Light"/>
                <a:cs typeface="Times New Roman" panose="02020603050405020304" pitchFamily="18" charset="0"/>
              </a:rPr>
              <a:t>L'apprenti perçoit une rémunération correspondant à un pourcentage du SMIC ou du SMC, qui varie en fonction de son âge, de sa progression dans le cycle de formation et de son précédent contrat. </a:t>
            </a:r>
          </a:p>
        </p:txBody>
      </p:sp>
      <p:pic>
        <p:nvPicPr>
          <p:cNvPr id="28" name="Image 27">
            <a:extLst>
              <a:ext uri="{FF2B5EF4-FFF2-40B4-BE49-F238E27FC236}">
                <a16:creationId xmlns:a16="http://schemas.microsoft.com/office/drawing/2014/main" id="{DC2623C5-4BE7-403E-B8D9-6339B30737E1}"/>
              </a:ext>
            </a:extLst>
          </p:cNvPr>
          <p:cNvPicPr>
            <a:picLocks noChangeAspect="1"/>
          </p:cNvPicPr>
          <p:nvPr/>
        </p:nvPicPr>
        <p:blipFill>
          <a:blip r:embed="rId6"/>
          <a:stretch>
            <a:fillRect/>
          </a:stretch>
        </p:blipFill>
        <p:spPr>
          <a:xfrm>
            <a:off x="378936" y="968920"/>
            <a:ext cx="676800" cy="67426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object 7"/>
          <p:cNvSpPr txBox="1"/>
          <p:nvPr/>
        </p:nvSpPr>
        <p:spPr>
          <a:xfrm>
            <a:off x="2506126" y="203300"/>
            <a:ext cx="2285578" cy="242374"/>
          </a:xfrm>
          <a:prstGeom prst="rect">
            <a:avLst/>
          </a:prstGeom>
          <a:solidFill>
            <a:srgbClr val="CA9B77"/>
          </a:solidFill>
        </p:spPr>
        <p:txBody>
          <a:bodyPr vert="horz" wrap="square" lIns="0" tIns="41910" rIns="0" bIns="0" rtlCol="0">
            <a:spAutoFit/>
          </a:bodyPr>
          <a:lstStyle/>
          <a:p>
            <a:pPr marL="71755">
              <a:lnSpc>
                <a:spcPct val="100000"/>
              </a:lnSpc>
              <a:spcBef>
                <a:spcPts val="330"/>
              </a:spcBef>
            </a:pPr>
            <a:r>
              <a:rPr sz="1300" dirty="0">
                <a:solidFill>
                  <a:srgbClr val="FFFFFF"/>
                </a:solidFill>
                <a:latin typeface="BentonSans Light"/>
                <a:cs typeface="Times New Roman" panose="02020603050405020304" pitchFamily="18" charset="0"/>
              </a:rPr>
              <a:t>CONTENU DE LA FORMATION</a:t>
            </a:r>
            <a:r>
              <a:rPr lang="fr-FR" sz="1300" dirty="0">
                <a:solidFill>
                  <a:srgbClr val="FFFFFF"/>
                </a:solidFill>
                <a:latin typeface="BentonSans Light"/>
                <a:cs typeface="Times New Roman" panose="02020603050405020304" pitchFamily="18" charset="0"/>
              </a:rPr>
              <a:t> </a:t>
            </a:r>
            <a:endParaRPr sz="900" dirty="0">
              <a:latin typeface="Arial" panose="020B0604020202020204" pitchFamily="34" charset="0"/>
              <a:cs typeface="Arial" panose="020B0604020202020204" pitchFamily="34" charset="0"/>
            </a:endParaRPr>
          </a:p>
        </p:txBody>
      </p:sp>
      <p:sp>
        <p:nvSpPr>
          <p:cNvPr id="10" name="object 10"/>
          <p:cNvSpPr txBox="1"/>
          <p:nvPr/>
        </p:nvSpPr>
        <p:spPr>
          <a:xfrm>
            <a:off x="683996" y="8855190"/>
            <a:ext cx="1790700" cy="241935"/>
          </a:xfrm>
          <a:prstGeom prst="rect">
            <a:avLst/>
          </a:prstGeom>
          <a:solidFill>
            <a:srgbClr val="CA9B77"/>
          </a:solidFill>
        </p:spPr>
        <p:txBody>
          <a:bodyPr vert="horz" wrap="square" lIns="0" tIns="41910" rIns="0" bIns="0" rtlCol="0">
            <a:spAutoFit/>
          </a:bodyPr>
          <a:lstStyle/>
          <a:p>
            <a:pPr marL="71755">
              <a:lnSpc>
                <a:spcPct val="100000"/>
              </a:lnSpc>
              <a:spcBef>
                <a:spcPts val="330"/>
              </a:spcBef>
            </a:pPr>
            <a:r>
              <a:rPr sz="900" dirty="0">
                <a:solidFill>
                  <a:srgbClr val="FFFFFF"/>
                </a:solidFill>
                <a:latin typeface="BentonSans Bold"/>
                <a:cs typeface="BentonSans Bold"/>
              </a:rPr>
              <a:t>POURSUITE DE </a:t>
            </a:r>
            <a:r>
              <a:rPr sz="900" spc="-10" dirty="0">
                <a:solidFill>
                  <a:srgbClr val="FFFFFF"/>
                </a:solidFill>
                <a:latin typeface="BentonSans Bold"/>
                <a:cs typeface="BentonSans Bold"/>
              </a:rPr>
              <a:t>FORMATION</a:t>
            </a:r>
            <a:endParaRPr sz="900">
              <a:latin typeface="BentonSans Bold"/>
              <a:cs typeface="BentonSans Bold"/>
            </a:endParaRPr>
          </a:p>
        </p:txBody>
      </p:sp>
      <p:sp>
        <p:nvSpPr>
          <p:cNvPr id="12" name="object 12"/>
          <p:cNvSpPr txBox="1"/>
          <p:nvPr/>
        </p:nvSpPr>
        <p:spPr>
          <a:xfrm>
            <a:off x="3915917" y="8855190"/>
            <a:ext cx="553720" cy="241935"/>
          </a:xfrm>
          <a:prstGeom prst="rect">
            <a:avLst/>
          </a:prstGeom>
          <a:solidFill>
            <a:srgbClr val="CA9B77"/>
          </a:solidFill>
        </p:spPr>
        <p:txBody>
          <a:bodyPr vert="horz" wrap="square" lIns="0" tIns="41910" rIns="0" bIns="0" rtlCol="0">
            <a:spAutoFit/>
          </a:bodyPr>
          <a:lstStyle/>
          <a:p>
            <a:pPr marL="71755">
              <a:lnSpc>
                <a:spcPct val="100000"/>
              </a:lnSpc>
              <a:spcBef>
                <a:spcPts val="330"/>
              </a:spcBef>
            </a:pPr>
            <a:r>
              <a:rPr sz="900" spc="-10" dirty="0">
                <a:solidFill>
                  <a:srgbClr val="FFFFFF"/>
                </a:solidFill>
                <a:latin typeface="BentonSans Bold"/>
                <a:cs typeface="BentonSans Bold"/>
              </a:rPr>
              <a:t>ACCÈS</a:t>
            </a:r>
            <a:endParaRPr sz="900">
              <a:latin typeface="BentonSans Bold"/>
              <a:cs typeface="BentonSans Bold"/>
            </a:endParaRPr>
          </a:p>
        </p:txBody>
      </p:sp>
      <p:sp>
        <p:nvSpPr>
          <p:cNvPr id="21" name="object 12">
            <a:extLst>
              <a:ext uri="{FF2B5EF4-FFF2-40B4-BE49-F238E27FC236}">
                <a16:creationId xmlns:a16="http://schemas.microsoft.com/office/drawing/2014/main" id="{94547F42-C2E9-4F56-BD2C-D50AE85258A9}"/>
              </a:ext>
            </a:extLst>
          </p:cNvPr>
          <p:cNvSpPr txBox="1"/>
          <p:nvPr/>
        </p:nvSpPr>
        <p:spPr>
          <a:xfrm>
            <a:off x="2790395" y="8166100"/>
            <a:ext cx="858520" cy="242374"/>
          </a:xfrm>
          <a:prstGeom prst="rect">
            <a:avLst/>
          </a:prstGeom>
          <a:solidFill>
            <a:srgbClr val="CA9B77"/>
          </a:solidFill>
        </p:spPr>
        <p:txBody>
          <a:bodyPr vert="horz" wrap="square" lIns="0" tIns="41910" rIns="0" bIns="0" rtlCol="0">
            <a:spAutoFit/>
          </a:bodyPr>
          <a:lstStyle/>
          <a:p>
            <a:pPr marL="71755">
              <a:lnSpc>
                <a:spcPct val="100000"/>
              </a:lnSpc>
              <a:spcBef>
                <a:spcPts val="330"/>
              </a:spcBef>
            </a:pPr>
            <a:r>
              <a:rPr lang="fr-FR" sz="1300" spc="-10" dirty="0">
                <a:solidFill>
                  <a:srgbClr val="FFFFFF"/>
                </a:solidFill>
                <a:latin typeface="BentonSans Bold"/>
                <a:cs typeface="BentonSans Bold"/>
              </a:rPr>
              <a:t>NOS SITES</a:t>
            </a:r>
            <a:endParaRPr sz="1300" dirty="0">
              <a:latin typeface="BentonSans Bold"/>
              <a:cs typeface="BentonSans Bold"/>
            </a:endParaRPr>
          </a:p>
        </p:txBody>
      </p:sp>
      <p:sp>
        <p:nvSpPr>
          <p:cNvPr id="22" name="Zone de texte 2">
            <a:extLst>
              <a:ext uri="{FF2B5EF4-FFF2-40B4-BE49-F238E27FC236}">
                <a16:creationId xmlns:a16="http://schemas.microsoft.com/office/drawing/2014/main" id="{FCB1B881-CC16-4F2C-91B8-4129DA55F8CB}"/>
              </a:ext>
            </a:extLst>
          </p:cNvPr>
          <p:cNvSpPr txBox="1">
            <a:spLocks noChangeArrowheads="1"/>
          </p:cNvSpPr>
          <p:nvPr/>
        </p:nvSpPr>
        <p:spPr bwMode="auto">
          <a:xfrm>
            <a:off x="247742" y="8489402"/>
            <a:ext cx="6945125" cy="1886498"/>
          </a:xfrm>
          <a:prstGeom prst="rect">
            <a:avLst/>
          </a:prstGeom>
          <a:solidFill>
            <a:schemeClr val="bg1"/>
          </a:solidFill>
          <a:ln w="9525">
            <a:noFill/>
            <a:miter lim="800000"/>
            <a:headEnd/>
            <a:tailEnd/>
          </a:ln>
        </p:spPr>
        <p:txBody>
          <a:bodyPr rot="0" vert="horz" wrap="square" lIns="91440" tIns="45720" rIns="91440" bIns="45720" anchor="t" anchorCtr="0">
            <a:noAutofit/>
          </a:bodyPr>
          <a:lstStyle/>
          <a:p>
            <a:pPr marL="35560" marR="35560" algn="ctr">
              <a:lnSpc>
                <a:spcPct val="107000"/>
              </a:lnSpc>
              <a:spcAft>
                <a:spcPts val="0"/>
              </a:spcAft>
            </a:pPr>
            <a:r>
              <a:rPr lang="fr-FR" sz="1300" b="1" spc="-25" dirty="0">
                <a:solidFill>
                  <a:srgbClr val="CA9B77"/>
                </a:solidFill>
                <a:latin typeface="BentonSans Book"/>
              </a:rPr>
              <a:t>Site principal 158 rue de l’Eglise - 73230 Saint-Alban-Leysse</a:t>
            </a:r>
          </a:p>
          <a:p>
            <a:pPr marR="35560" algn="l">
              <a:lnSpc>
                <a:spcPct val="107000"/>
              </a:lnSpc>
              <a:spcBef>
                <a:spcPts val="65"/>
              </a:spcBef>
              <a:spcAft>
                <a:spcPts val="0"/>
              </a:spcAft>
            </a:pPr>
            <a:r>
              <a:rPr lang="fr-FR" sz="1200" b="1" spc="-25" dirty="0">
                <a:solidFill>
                  <a:schemeClr val="tx1"/>
                </a:solidFill>
                <a:latin typeface="BentonSans Book"/>
              </a:rPr>
              <a:t>Bus </a:t>
            </a:r>
            <a:r>
              <a:rPr lang="fr-FR" sz="1200" spc="-25" dirty="0">
                <a:solidFill>
                  <a:schemeClr val="tx1"/>
                </a:solidFill>
                <a:latin typeface="BentonSans Book"/>
              </a:rPr>
              <a:t>: Départ Gare de Chambéry - Ligne D | arrêt Gare ducs (5 min) - Plaine des sports | Arrêt St Alban Centre</a:t>
            </a:r>
          </a:p>
          <a:p>
            <a:pPr algn="l">
              <a:lnSpc>
                <a:spcPct val="107000"/>
              </a:lnSpc>
              <a:spcBef>
                <a:spcPts val="60"/>
              </a:spcBef>
              <a:spcAft>
                <a:spcPts val="0"/>
              </a:spcAft>
              <a:tabLst>
                <a:tab pos="1329055" algn="l"/>
              </a:tabLst>
            </a:pPr>
            <a:r>
              <a:rPr lang="fr-FR" sz="1200" b="1" spc="-25" dirty="0">
                <a:solidFill>
                  <a:schemeClr val="tx1"/>
                </a:solidFill>
                <a:latin typeface="BentonSans Book"/>
              </a:rPr>
              <a:t>Voiture</a:t>
            </a:r>
            <a:r>
              <a:rPr lang="fr-FR" sz="1200" spc="-25" dirty="0">
                <a:solidFill>
                  <a:schemeClr val="tx1"/>
                </a:solidFill>
                <a:latin typeface="BentonSans Book"/>
              </a:rPr>
              <a:t> : VRU (N201) | Grenoble - Sortie 16 (Bassens)</a:t>
            </a:r>
          </a:p>
          <a:p>
            <a:pPr marR="35560" algn="ctr">
              <a:lnSpc>
                <a:spcPct val="107000"/>
              </a:lnSpc>
            </a:pPr>
            <a:r>
              <a:rPr lang="fr-FR" sz="1300" b="1" spc="-25" dirty="0">
                <a:solidFill>
                  <a:srgbClr val="CA9B77"/>
                </a:solidFill>
                <a:latin typeface="BentonSans Book"/>
              </a:rPr>
              <a:t>Site de Voglans Rue de la Francon - 73420 Voglans</a:t>
            </a:r>
          </a:p>
          <a:p>
            <a:pPr marR="35560" algn="l">
              <a:lnSpc>
                <a:spcPct val="107000"/>
              </a:lnSpc>
              <a:spcBef>
                <a:spcPts val="65"/>
              </a:spcBef>
              <a:spcAft>
                <a:spcPts val="0"/>
              </a:spcAft>
            </a:pPr>
            <a:r>
              <a:rPr lang="fr-FR" sz="1200" b="1" spc="-25" dirty="0">
                <a:solidFill>
                  <a:schemeClr val="tx1"/>
                </a:solidFill>
                <a:latin typeface="BentonSans Book"/>
              </a:rPr>
              <a:t>Bus</a:t>
            </a:r>
            <a:r>
              <a:rPr lang="fr-FR" sz="1200" spc="-25" dirty="0">
                <a:solidFill>
                  <a:schemeClr val="tx1"/>
                </a:solidFill>
                <a:latin typeface="BentonSans Book"/>
              </a:rPr>
              <a:t> : Départ Gare de Chambéry - Ligne A | arrêt Gare| Direction Plage/Technolac | Arrêt </a:t>
            </a:r>
            <a:r>
              <a:rPr lang="fr-FR" sz="1200" spc="-25" dirty="0" err="1">
                <a:solidFill>
                  <a:schemeClr val="tx1"/>
                </a:solidFill>
                <a:latin typeface="BentonSans Book"/>
              </a:rPr>
              <a:t>Villarcher</a:t>
            </a:r>
            <a:r>
              <a:rPr lang="fr-FR" sz="1200" spc="-25" dirty="0">
                <a:solidFill>
                  <a:schemeClr val="tx1"/>
                </a:solidFill>
                <a:latin typeface="BentonSans Book"/>
              </a:rPr>
              <a:t> </a:t>
            </a:r>
          </a:p>
          <a:p>
            <a:pPr marR="35560" algn="l">
              <a:lnSpc>
                <a:spcPct val="107000"/>
              </a:lnSpc>
              <a:spcBef>
                <a:spcPts val="65"/>
              </a:spcBef>
              <a:spcAft>
                <a:spcPts val="0"/>
              </a:spcAft>
            </a:pPr>
            <a:r>
              <a:rPr lang="fr-FR" sz="1200" b="1" spc="-25" dirty="0">
                <a:solidFill>
                  <a:schemeClr val="tx1"/>
                </a:solidFill>
                <a:latin typeface="BentonSans Book"/>
              </a:rPr>
              <a:t>Voiture</a:t>
            </a:r>
            <a:r>
              <a:rPr lang="fr-FR" sz="1200" spc="-25" dirty="0">
                <a:solidFill>
                  <a:schemeClr val="tx1"/>
                </a:solidFill>
                <a:latin typeface="BentonSans Book"/>
              </a:rPr>
              <a:t> : VRU (N201) | Aix-les-Bains | Sortie 11</a:t>
            </a:r>
          </a:p>
          <a:p>
            <a:pPr marR="35560" algn="ctr">
              <a:lnSpc>
                <a:spcPct val="107000"/>
              </a:lnSpc>
              <a:spcAft>
                <a:spcPts val="0"/>
              </a:spcAft>
            </a:pPr>
            <a:r>
              <a:rPr lang="fr-FR" sz="1300" b="1" spc="-25" dirty="0">
                <a:solidFill>
                  <a:srgbClr val="CA9B77"/>
                </a:solidFill>
                <a:latin typeface="BentonSans Book"/>
              </a:rPr>
              <a:t>Site Abattoir 1476 av. de la houille blanche - 73000 Chambéry</a:t>
            </a:r>
          </a:p>
          <a:p>
            <a:pPr marR="220345" algn="l">
              <a:lnSpc>
                <a:spcPct val="107000"/>
              </a:lnSpc>
              <a:spcBef>
                <a:spcPts val="5"/>
              </a:spcBef>
              <a:spcAft>
                <a:spcPts val="0"/>
              </a:spcAft>
              <a:tabLst>
                <a:tab pos="538163" algn="l"/>
                <a:tab pos="1606550" algn="l"/>
              </a:tabLst>
            </a:pPr>
            <a:r>
              <a:rPr lang="fr-FR" sz="1200" b="1" spc="-25" dirty="0">
                <a:solidFill>
                  <a:schemeClr val="tx1"/>
                </a:solidFill>
                <a:latin typeface="BentonSans Book"/>
              </a:rPr>
              <a:t>Bus</a:t>
            </a:r>
            <a:r>
              <a:rPr lang="fr-FR" sz="1200" spc="-25" dirty="0">
                <a:solidFill>
                  <a:schemeClr val="tx1"/>
                </a:solidFill>
                <a:latin typeface="BentonSans Book"/>
              </a:rPr>
              <a:t> : Départ Gare de Chambéry - Ligne 4  |  Arrêt Gare | Direction Collège G. Sand - Arrêt Douanes</a:t>
            </a:r>
          </a:p>
          <a:p>
            <a:pPr marR="220345" algn="l">
              <a:lnSpc>
                <a:spcPct val="107000"/>
              </a:lnSpc>
              <a:spcBef>
                <a:spcPts val="5"/>
              </a:spcBef>
              <a:spcAft>
                <a:spcPts val="0"/>
              </a:spcAft>
              <a:tabLst>
                <a:tab pos="538163" algn="l"/>
                <a:tab pos="1606550" algn="l"/>
              </a:tabLst>
            </a:pPr>
            <a:r>
              <a:rPr lang="fr-FR" sz="1200" b="1" spc="-25" dirty="0">
                <a:solidFill>
                  <a:schemeClr val="tx1"/>
                </a:solidFill>
                <a:latin typeface="BentonSans Book"/>
              </a:rPr>
              <a:t>Voiture</a:t>
            </a:r>
            <a:r>
              <a:rPr lang="fr-FR" sz="1200" spc="-25" dirty="0">
                <a:solidFill>
                  <a:schemeClr val="tx1"/>
                </a:solidFill>
                <a:latin typeface="BentonSans Book"/>
              </a:rPr>
              <a:t> : VRU (N201) |Aix-les-Bains | Sortie CHAMBERY BISSY</a:t>
            </a:r>
          </a:p>
          <a:p>
            <a:pPr algn="l">
              <a:lnSpc>
                <a:spcPct val="107000"/>
              </a:lnSpc>
              <a:spcBef>
                <a:spcPts val="60"/>
              </a:spcBef>
              <a:spcAft>
                <a:spcPts val="0"/>
              </a:spcAft>
              <a:tabLst>
                <a:tab pos="1597660" algn="l"/>
              </a:tabLst>
            </a:pPr>
            <a:endParaRPr lang="fr-FR" sz="1100" spc="-25" dirty="0">
              <a:solidFill>
                <a:schemeClr val="tx1"/>
              </a:solidFill>
              <a:latin typeface="BentonSans Book"/>
            </a:endParaRPr>
          </a:p>
        </p:txBody>
      </p:sp>
      <p:sp>
        <p:nvSpPr>
          <p:cNvPr id="23" name="object 12">
            <a:extLst>
              <a:ext uri="{FF2B5EF4-FFF2-40B4-BE49-F238E27FC236}">
                <a16:creationId xmlns:a16="http://schemas.microsoft.com/office/drawing/2014/main" id="{DF3C0748-65CF-4799-A11E-52894609139C}"/>
              </a:ext>
            </a:extLst>
          </p:cNvPr>
          <p:cNvSpPr txBox="1"/>
          <p:nvPr/>
        </p:nvSpPr>
        <p:spPr>
          <a:xfrm>
            <a:off x="1866864" y="7206599"/>
            <a:ext cx="3564101" cy="242374"/>
          </a:xfrm>
          <a:prstGeom prst="rect">
            <a:avLst/>
          </a:prstGeom>
          <a:solidFill>
            <a:srgbClr val="CA9B77"/>
          </a:solidFill>
        </p:spPr>
        <p:txBody>
          <a:bodyPr vert="horz" wrap="square" lIns="0" tIns="41910" rIns="0" bIns="0" rtlCol="0">
            <a:spAutoFit/>
          </a:bodyPr>
          <a:lstStyle/>
          <a:p>
            <a:pPr marL="71755">
              <a:lnSpc>
                <a:spcPct val="100000"/>
              </a:lnSpc>
              <a:spcBef>
                <a:spcPts val="330"/>
              </a:spcBef>
            </a:pPr>
            <a:r>
              <a:rPr lang="fr-FR" sz="1300" spc="-10" dirty="0">
                <a:solidFill>
                  <a:srgbClr val="FFFFFF"/>
                </a:solidFill>
                <a:latin typeface="BentonSans Bold"/>
                <a:cs typeface="BentonSans Bold"/>
              </a:rPr>
              <a:t>Poursuite de formation au CFA MFR LE FONTANIL </a:t>
            </a:r>
            <a:endParaRPr sz="1300" dirty="0">
              <a:latin typeface="BentonSans Bold"/>
              <a:cs typeface="BentonSans Bold"/>
            </a:endParaRPr>
          </a:p>
        </p:txBody>
      </p:sp>
      <p:sp>
        <p:nvSpPr>
          <p:cNvPr id="13" name="object 11">
            <a:extLst>
              <a:ext uri="{FF2B5EF4-FFF2-40B4-BE49-F238E27FC236}">
                <a16:creationId xmlns:a16="http://schemas.microsoft.com/office/drawing/2014/main" id="{C6D0E013-BB07-4892-A8C3-75DA6153D8A6}"/>
              </a:ext>
            </a:extLst>
          </p:cNvPr>
          <p:cNvSpPr txBox="1"/>
          <p:nvPr/>
        </p:nvSpPr>
        <p:spPr>
          <a:xfrm>
            <a:off x="353399" y="7576415"/>
            <a:ext cx="3383686" cy="461665"/>
          </a:xfrm>
          <a:prstGeom prst="rect">
            <a:avLst/>
          </a:prstGeom>
        </p:spPr>
        <p:txBody>
          <a:bodyPr vert="horz" wrap="square" lIns="0" tIns="91440" rIns="0" bIns="0" rtlCol="0">
            <a:spAutoFit/>
          </a:bodyPr>
          <a:lstStyle/>
          <a:p>
            <a:pPr marL="82550" indent="-70485">
              <a:lnSpc>
                <a:spcPct val="100000"/>
              </a:lnSpc>
              <a:spcBef>
                <a:spcPts val="555"/>
              </a:spcBef>
              <a:buClr>
                <a:srgbClr val="CA9B77"/>
              </a:buClr>
              <a:buChar char="•"/>
              <a:tabLst>
                <a:tab pos="83185" algn="l"/>
              </a:tabLst>
            </a:pPr>
            <a:r>
              <a:rPr lang="fr-FR" sz="1200" spc="-25" dirty="0">
                <a:solidFill>
                  <a:schemeClr val="tx1"/>
                </a:solidFill>
                <a:latin typeface="BentonSans Book"/>
              </a:rPr>
              <a:t> </a:t>
            </a:r>
            <a:r>
              <a:rPr sz="1200" spc="-25" dirty="0">
                <a:solidFill>
                  <a:schemeClr val="tx1"/>
                </a:solidFill>
                <a:latin typeface="BentonSans Book"/>
              </a:rPr>
              <a:t>Brevet </a:t>
            </a:r>
            <a:r>
              <a:rPr sz="1200" spc="-25" dirty="0" err="1">
                <a:solidFill>
                  <a:schemeClr val="tx1"/>
                </a:solidFill>
                <a:latin typeface="BentonSans Book"/>
              </a:rPr>
              <a:t>Professionnel</a:t>
            </a:r>
            <a:r>
              <a:rPr sz="1200" spc="-25" dirty="0">
                <a:solidFill>
                  <a:schemeClr val="tx1"/>
                </a:solidFill>
                <a:latin typeface="BentonSans Book"/>
              </a:rPr>
              <a:t> Boucher</a:t>
            </a:r>
            <a:r>
              <a:rPr lang="fr-FR" sz="1200" spc="-25" dirty="0">
                <a:solidFill>
                  <a:schemeClr val="tx1"/>
                </a:solidFill>
                <a:latin typeface="BentonSans Book"/>
              </a:rPr>
              <a:t> (en 2 ans) – niveau 4</a:t>
            </a:r>
            <a:endParaRPr sz="1200" spc="-25" dirty="0">
              <a:solidFill>
                <a:schemeClr val="tx1"/>
              </a:solidFill>
              <a:latin typeface="BentonSans Book"/>
            </a:endParaRPr>
          </a:p>
          <a:p>
            <a:pPr marL="82550" indent="-70485">
              <a:lnSpc>
                <a:spcPct val="100000"/>
              </a:lnSpc>
              <a:spcBef>
                <a:spcPts val="40"/>
              </a:spcBef>
              <a:buClr>
                <a:srgbClr val="CA9B77"/>
              </a:buClr>
              <a:buChar char="•"/>
              <a:tabLst>
                <a:tab pos="83185" algn="l"/>
              </a:tabLst>
            </a:pPr>
            <a:r>
              <a:rPr lang="fr-FR" sz="1200" spc="-25" dirty="0">
                <a:solidFill>
                  <a:schemeClr val="tx1"/>
                </a:solidFill>
                <a:latin typeface="BentonSans Book"/>
              </a:rPr>
              <a:t> </a:t>
            </a:r>
            <a:r>
              <a:rPr sz="1200" spc="-25" dirty="0" err="1">
                <a:solidFill>
                  <a:schemeClr val="tx1"/>
                </a:solidFill>
                <a:latin typeface="BentonSans Book"/>
              </a:rPr>
              <a:t>Autre</a:t>
            </a:r>
            <a:r>
              <a:rPr sz="1200" spc="-25" dirty="0">
                <a:solidFill>
                  <a:schemeClr val="tx1"/>
                </a:solidFill>
                <a:latin typeface="BentonSans Book"/>
              </a:rPr>
              <a:t> CAP </a:t>
            </a:r>
            <a:r>
              <a:rPr lang="fr-FR" sz="1200" spc="-25" dirty="0">
                <a:solidFill>
                  <a:schemeClr val="tx1"/>
                </a:solidFill>
                <a:latin typeface="BentonSans Book"/>
              </a:rPr>
              <a:t> (en 1 an) – niveau 3</a:t>
            </a:r>
            <a:endParaRPr sz="1200" spc="-25" dirty="0">
              <a:solidFill>
                <a:schemeClr val="tx1"/>
              </a:solidFill>
              <a:latin typeface="BentonSans Book"/>
            </a:endParaRPr>
          </a:p>
        </p:txBody>
      </p:sp>
      <p:graphicFrame>
        <p:nvGraphicFramePr>
          <p:cNvPr id="3" name="Tableau 2">
            <a:extLst>
              <a:ext uri="{FF2B5EF4-FFF2-40B4-BE49-F238E27FC236}">
                <a16:creationId xmlns:a16="http://schemas.microsoft.com/office/drawing/2014/main" id="{3F68AF41-517D-45E8-A61C-18E3CF59B22B}"/>
              </a:ext>
            </a:extLst>
          </p:cNvPr>
          <p:cNvGraphicFramePr>
            <a:graphicFrameLocks noGrp="1"/>
          </p:cNvGraphicFramePr>
          <p:nvPr>
            <p:extLst>
              <p:ext uri="{D42A27DB-BD31-4B8C-83A1-F6EECF244321}">
                <p14:modId xmlns:p14="http://schemas.microsoft.com/office/powerpoint/2010/main" val="4200870189"/>
              </p:ext>
            </p:extLst>
          </p:nvPr>
        </p:nvGraphicFramePr>
        <p:xfrm>
          <a:off x="93493" y="705168"/>
          <a:ext cx="7253622" cy="6182157"/>
        </p:xfrm>
        <a:graphic>
          <a:graphicData uri="http://schemas.openxmlformats.org/drawingml/2006/table">
            <a:tbl>
              <a:tblPr/>
              <a:tblGrid>
                <a:gridCol w="969304">
                  <a:extLst>
                    <a:ext uri="{9D8B030D-6E8A-4147-A177-3AD203B41FA5}">
                      <a16:colId xmlns:a16="http://schemas.microsoft.com/office/drawing/2014/main" val="215629239"/>
                    </a:ext>
                  </a:extLst>
                </a:gridCol>
                <a:gridCol w="4394176">
                  <a:extLst>
                    <a:ext uri="{9D8B030D-6E8A-4147-A177-3AD203B41FA5}">
                      <a16:colId xmlns:a16="http://schemas.microsoft.com/office/drawing/2014/main" val="1590810724"/>
                    </a:ext>
                  </a:extLst>
                </a:gridCol>
                <a:gridCol w="920838">
                  <a:extLst>
                    <a:ext uri="{9D8B030D-6E8A-4147-A177-3AD203B41FA5}">
                      <a16:colId xmlns:a16="http://schemas.microsoft.com/office/drawing/2014/main" val="1901509719"/>
                    </a:ext>
                  </a:extLst>
                </a:gridCol>
                <a:gridCol w="969304">
                  <a:extLst>
                    <a:ext uri="{9D8B030D-6E8A-4147-A177-3AD203B41FA5}">
                      <a16:colId xmlns:a16="http://schemas.microsoft.com/office/drawing/2014/main" val="1248279742"/>
                    </a:ext>
                  </a:extLst>
                </a:gridCol>
              </a:tblGrid>
              <a:tr h="308193">
                <a:tc gridSpan="4">
                  <a:txBody>
                    <a:bodyPr/>
                    <a:lstStyle/>
                    <a:p>
                      <a:pPr algn="ctr" rtl="0" fontAlgn="ctr"/>
                      <a:r>
                        <a:rPr lang="fr-FR" sz="1200" b="0" i="0" u="none" strike="noStrike">
                          <a:solidFill>
                            <a:srgbClr val="000000"/>
                          </a:solidFill>
                          <a:effectLst/>
                          <a:latin typeface="BentonSans Light"/>
                        </a:rPr>
                        <a:t>Diplôme du Ministère de l’Education Nationale - Code diplôme 56122109 - Niveau 3</a:t>
                      </a:r>
                    </a:p>
                  </a:txBody>
                  <a:tcPr marL="9525" marR="9525" marT="9525" marB="0" anchor="ctr">
                    <a:lnL>
                      <a:noFill/>
                    </a:lnL>
                    <a:lnR>
                      <a:noFill/>
                    </a:lnR>
                    <a:lnT>
                      <a:noFill/>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719669793"/>
                  </a:ext>
                </a:extLst>
              </a:tr>
              <a:tr h="305141">
                <a:tc gridSpan="4">
                  <a:txBody>
                    <a:bodyPr/>
                    <a:lstStyle/>
                    <a:p>
                      <a:pPr algn="ctr" rtl="0" fontAlgn="ctr"/>
                      <a:r>
                        <a:rPr lang="fr-FR" sz="1100" b="0" i="0" u="sng" strike="noStrike">
                          <a:solidFill>
                            <a:srgbClr val="0563C1"/>
                          </a:solidFill>
                          <a:effectLst/>
                          <a:latin typeface="Calibri" panose="020F0502020204030204" pitchFamily="34" charset="0"/>
                          <a:hlinkClick r:id="rId2"/>
                        </a:rPr>
                        <a:t>RNCP 38636 – Publié le 14/02/2024 – Echéance le 31/08/2029</a:t>
                      </a:r>
                      <a:endParaRPr lang="fr-FR" sz="1100" b="0" i="0" u="sng" strike="noStrike">
                        <a:solidFill>
                          <a:srgbClr val="0563C1"/>
                        </a:solidFill>
                        <a:effectLst/>
                        <a:latin typeface="Calibri" panose="020F0502020204030204" pitchFamily="34" charset="0"/>
                      </a:endParaRPr>
                    </a:p>
                  </a:txBody>
                  <a:tcPr marL="9525" marR="9525" marT="9525" marB="0" anchor="ctr">
                    <a:lnL>
                      <a:noFill/>
                    </a:lnL>
                    <a:lnR>
                      <a:noFill/>
                    </a:lnR>
                    <a:lnT>
                      <a:noFill/>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377459253"/>
                  </a:ext>
                </a:extLst>
              </a:tr>
              <a:tr h="320398">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898730551"/>
                  </a:ext>
                </a:extLst>
              </a:tr>
              <a:tr h="320398">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fr-FR" sz="1200" b="1" i="0" u="none" strike="noStrike">
                          <a:solidFill>
                            <a:srgbClr val="CA9B77"/>
                          </a:solidFill>
                          <a:effectLst/>
                          <a:latin typeface="Times New Roman" panose="02020603050405020304" pitchFamily="18" charset="0"/>
                        </a:rPr>
                        <a:t>UNITÉS GÉNÉRALES**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513622359"/>
                  </a:ext>
                </a:extLst>
              </a:tr>
              <a:tr h="305141">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rowSpan="2">
                  <a:txBody>
                    <a:bodyPr/>
                    <a:lstStyle/>
                    <a:p>
                      <a:pPr algn="l" fontAlgn="ctr"/>
                      <a:r>
                        <a:rPr lang="fr-FR" sz="1200" b="0" i="0" u="none" strike="noStrike">
                          <a:solidFill>
                            <a:srgbClr val="000000"/>
                          </a:solidFill>
                          <a:effectLst/>
                          <a:latin typeface="Times New Roman" panose="02020603050405020304" pitchFamily="18" charset="0"/>
                        </a:rPr>
                        <a:t>Matières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9B77"/>
                    </a:solidFill>
                  </a:tcPr>
                </a:tc>
                <a:tc rowSpan="2">
                  <a:txBody>
                    <a:bodyPr/>
                    <a:lstStyle/>
                    <a:p>
                      <a:pPr algn="ctr" fontAlgn="ctr"/>
                      <a:r>
                        <a:rPr lang="fr-FR" sz="1200" b="0" i="0" u="none" strike="noStrike">
                          <a:solidFill>
                            <a:srgbClr val="000000"/>
                          </a:solidFill>
                          <a:effectLst/>
                          <a:latin typeface="Times New Roman" panose="02020603050405020304" pitchFamily="18" charset="0"/>
                        </a:rPr>
                        <a:t>heures/an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9B77"/>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016578931"/>
                  </a:ext>
                </a:extLst>
              </a:tr>
              <a:tr h="305141">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lang="fr-FR"/>
                    </a:p>
                  </a:txBody>
                  <a:tcPr/>
                </a:tc>
                <a:tc vMerge="1">
                  <a:txBody>
                    <a:bodyPr/>
                    <a:lstStyle/>
                    <a:p>
                      <a:endParaRPr lang="fr-FR"/>
                    </a:p>
                  </a:txBody>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671330890"/>
                  </a:ext>
                </a:extLst>
              </a:tr>
              <a:tr h="305141">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fr-FR" sz="1100" b="1" i="0" u="none" strike="noStrike">
                          <a:solidFill>
                            <a:srgbClr val="CA9B77"/>
                          </a:solidFill>
                          <a:effectLst/>
                          <a:latin typeface="Calibri" panose="020F0502020204030204" pitchFamily="34" charset="0"/>
                        </a:rPr>
                        <a:t>Éducation Physique et Sportive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fr-FR" sz="1100" b="0" i="0" u="none" strike="noStrike">
                          <a:solidFill>
                            <a:srgbClr val="000000"/>
                          </a:solidFill>
                          <a:effectLst/>
                          <a:latin typeface="Calibri" panose="020F0502020204030204" pitchFamily="34" charset="0"/>
                        </a:rPr>
                        <a:t>  30 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673427725"/>
                  </a:ext>
                </a:extLst>
              </a:tr>
              <a:tr h="305141">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fr-FR" sz="1100" b="1" i="0" u="none" strike="noStrike">
                          <a:solidFill>
                            <a:srgbClr val="CA9B77"/>
                          </a:solidFill>
                          <a:effectLst/>
                          <a:latin typeface="Calibri" panose="020F0502020204030204" pitchFamily="34" charset="0"/>
                        </a:rPr>
                        <a:t>LV1 : Anglais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  20 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837377360"/>
                  </a:ext>
                </a:extLst>
              </a:tr>
              <a:tr h="305141">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fr-FR" sz="1100" b="1" i="0" u="none" strike="noStrike">
                          <a:solidFill>
                            <a:srgbClr val="CA9B77"/>
                          </a:solidFill>
                          <a:effectLst/>
                          <a:latin typeface="Calibri" panose="020F0502020204030204" pitchFamily="34" charset="0"/>
                        </a:rPr>
                        <a:t>Arts Appliqués Professionnel</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fr-FR" sz="1100" b="0" i="0" u="none" strike="noStrike">
                          <a:solidFill>
                            <a:srgbClr val="000000"/>
                          </a:solidFill>
                          <a:effectLst/>
                          <a:latin typeface="Calibri" panose="020F0502020204030204" pitchFamily="34" charset="0"/>
                        </a:rPr>
                        <a:t>  12 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978552157"/>
                  </a:ext>
                </a:extLst>
              </a:tr>
              <a:tr h="320398">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fr-FR" sz="1100" b="1" i="0" u="none" strike="noStrike">
                          <a:solidFill>
                            <a:srgbClr val="CA9B77"/>
                          </a:solidFill>
                          <a:effectLst/>
                          <a:latin typeface="Calibri" panose="020F0502020204030204" pitchFamily="34" charset="0"/>
                        </a:rPr>
                        <a:t>Travail d’alternance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  24 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695903192"/>
                  </a:ext>
                </a:extLst>
              </a:tr>
              <a:tr h="320398">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ctr"/>
                      <a:endParaRPr lang="fr-FR" sz="1100" b="1" i="0" u="none" strike="noStrike">
                        <a:solidFill>
                          <a:srgbClr val="CA9B77"/>
                        </a:solidFill>
                        <a:effectLst/>
                        <a:latin typeface="Calibri" panose="020F050202020403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4070816310"/>
                  </a:ext>
                </a:extLst>
              </a:tr>
              <a:tr h="320398">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fr-FR" sz="1200" b="1" i="0" u="none" strike="noStrike">
                          <a:solidFill>
                            <a:srgbClr val="CA9B77"/>
                          </a:solidFill>
                          <a:effectLst/>
                          <a:latin typeface="Times New Roman" panose="02020603050405020304" pitchFamily="18" charset="0"/>
                        </a:rPr>
                        <a:t>UNITÉS PROFESSIONNELLES**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436053464"/>
                  </a:ext>
                </a:extLst>
              </a:tr>
              <a:tr h="305141">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rowSpan="2">
                  <a:txBody>
                    <a:bodyPr/>
                    <a:lstStyle/>
                    <a:p>
                      <a:pPr algn="l" fontAlgn="ctr"/>
                      <a:r>
                        <a:rPr lang="fr-FR" sz="1200" b="0" i="0" u="none" strike="noStrike">
                          <a:solidFill>
                            <a:srgbClr val="000000"/>
                          </a:solidFill>
                          <a:effectLst/>
                          <a:latin typeface="Times New Roman" panose="02020603050405020304" pitchFamily="18" charset="0"/>
                        </a:rPr>
                        <a:t>Matières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9B77"/>
                    </a:solidFill>
                  </a:tcPr>
                </a:tc>
                <a:tc rowSpan="2">
                  <a:txBody>
                    <a:bodyPr/>
                    <a:lstStyle/>
                    <a:p>
                      <a:pPr algn="ctr" fontAlgn="ctr"/>
                      <a:r>
                        <a:rPr lang="fr-FR" sz="1200" b="0" i="0" u="none" strike="noStrike">
                          <a:solidFill>
                            <a:srgbClr val="000000"/>
                          </a:solidFill>
                          <a:effectLst/>
                          <a:latin typeface="Times New Roman" panose="02020603050405020304" pitchFamily="18" charset="0"/>
                        </a:rPr>
                        <a:t>heures/an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9B77"/>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950305621"/>
                  </a:ext>
                </a:extLst>
              </a:tr>
              <a:tr h="305141">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lang="fr-FR"/>
                    </a:p>
                  </a:txBody>
                  <a:tcPr/>
                </a:tc>
                <a:tc vMerge="1">
                  <a:txBody>
                    <a:bodyPr/>
                    <a:lstStyle/>
                    <a:p>
                      <a:endParaRPr lang="fr-FR"/>
                    </a:p>
                  </a:txBody>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528325708"/>
                  </a:ext>
                </a:extLst>
              </a:tr>
              <a:tr h="305141">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fr-FR" sz="1100" b="1" i="0" u="none" strike="noStrike">
                          <a:solidFill>
                            <a:srgbClr val="CA9B77"/>
                          </a:solidFill>
                          <a:effectLst/>
                          <a:latin typeface="Calibri" panose="020F0502020204030204" pitchFamily="34" charset="0"/>
                        </a:rPr>
                        <a:t>Pratique professionnelle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fr-FR" sz="1100" b="0" i="0" u="none" strike="noStrike">
                          <a:solidFill>
                            <a:srgbClr val="000000"/>
                          </a:solidFill>
                          <a:effectLst/>
                          <a:latin typeface="Calibri" panose="020F0502020204030204" pitchFamily="34" charset="0"/>
                        </a:rPr>
                        <a:t>  88 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54062633"/>
                  </a:ext>
                </a:extLst>
              </a:tr>
              <a:tr h="610282">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fr-FR" sz="1100" b="1" i="0" u="none" strike="noStrike">
                          <a:solidFill>
                            <a:srgbClr val="CA9B77"/>
                          </a:solidFill>
                          <a:effectLst/>
                          <a:latin typeface="Calibri" panose="020F0502020204030204" pitchFamily="34" charset="0"/>
                        </a:rPr>
                        <a:t>Approvisionnement et mise en valeur des espaces de ventes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  144 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22824406"/>
                  </a:ext>
                </a:extLst>
              </a:tr>
              <a:tr h="610282">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fr-FR" sz="1100" b="1" i="0" u="none" strike="noStrike">
                          <a:solidFill>
                            <a:srgbClr val="CA9B77"/>
                          </a:solidFill>
                          <a:effectLst/>
                          <a:latin typeface="Calibri" panose="020F0502020204030204" pitchFamily="34" charset="0"/>
                        </a:rPr>
                        <a:t>Mise en œuvre personnalisation et developpement de la relation cleint</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fr-FR" sz="1100" b="0" i="0" u="none" strike="noStrike">
                          <a:solidFill>
                            <a:srgbClr val="000000"/>
                          </a:solidFill>
                          <a:effectLst/>
                          <a:latin typeface="Calibri" panose="020F0502020204030204" pitchFamily="34" charset="0"/>
                        </a:rPr>
                        <a:t>  76 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75730175"/>
                  </a:ext>
                </a:extLst>
              </a:tr>
              <a:tr h="305141">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fr-FR" sz="1100" b="0" i="0" u="none" strike="noStrike">
                          <a:solidFill>
                            <a:srgbClr val="000000"/>
                          </a:solidFill>
                          <a:effectLst/>
                          <a:latin typeface="Calibri" panose="020F0502020204030204" pitchFamily="34" charset="0"/>
                        </a:rPr>
                        <a:t>** Validation par unité</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4218408910"/>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CA9B77"/>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770</TotalTime>
  <Words>597</Words>
  <Application>Microsoft Office PowerPoint</Application>
  <PresentationFormat>Personnalisé</PresentationFormat>
  <Paragraphs>82</Paragraphs>
  <Slides>2</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vt:i4>
      </vt:variant>
    </vt:vector>
  </HeadingPairs>
  <TitlesOfParts>
    <vt:vector size="10" baseType="lpstr">
      <vt:lpstr>Arial</vt:lpstr>
      <vt:lpstr>BentonSans Bold</vt:lpstr>
      <vt:lpstr>BentonSans Book</vt:lpstr>
      <vt:lpstr>BentonSans Light</vt:lpstr>
      <vt:lpstr>BentonSans Medium</vt:lpstr>
      <vt:lpstr>Calibri</vt:lpstr>
      <vt:lpstr>Times New Roman</vt:lpstr>
      <vt:lpstr>Office Theme</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Valérie MUSY</dc:creator>
  <cp:lastModifiedBy>Assistante Direction</cp:lastModifiedBy>
  <cp:revision>39</cp:revision>
  <cp:lastPrinted>2024-10-09T06:43:28Z</cp:lastPrinted>
  <dcterms:created xsi:type="dcterms:W3CDTF">2023-01-10T09:36:24Z</dcterms:created>
  <dcterms:modified xsi:type="dcterms:W3CDTF">2024-11-18T14:33:41Z</dcterms:modified>
</cp:coreProperties>
</file>